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12"/>
  </p:notesMasterIdLst>
  <p:sldIdLst>
    <p:sldId id="273" r:id="rId2"/>
    <p:sldId id="274" r:id="rId3"/>
    <p:sldId id="275" r:id="rId4"/>
    <p:sldId id="276" r:id="rId5"/>
    <p:sldId id="277" r:id="rId6"/>
    <p:sldId id="278" r:id="rId7"/>
    <p:sldId id="284" r:id="rId8"/>
    <p:sldId id="285" r:id="rId9"/>
    <p:sldId id="286"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85" autoAdjust="0"/>
  </p:normalViewPr>
  <p:slideViewPr>
    <p:cSldViewPr>
      <p:cViewPr varScale="1">
        <p:scale>
          <a:sx n="54" d="100"/>
          <a:sy n="54" d="100"/>
        </p:scale>
        <p:origin x="-1024"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6C3FF-2687-4623-B4EE-644F3DF3482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ru-RU"/>
        </a:p>
      </dgm:t>
    </dgm:pt>
    <dgm:pt modelId="{507D2913-50F7-48CB-9DB7-EA920B954936}">
      <dgm:prSet phldrT="[Текст]" custT="1"/>
      <dgm:spPr/>
      <dgm:t>
        <a:bodyPr/>
        <a:lstStyle/>
        <a:p>
          <a:pPr>
            <a:spcAft>
              <a:spcPts val="0"/>
            </a:spcAft>
          </a:pPr>
          <a:r>
            <a:rPr lang="ru-RU" sz="2000" dirty="0" smtClean="0">
              <a:solidFill>
                <a:schemeClr val="tx2"/>
              </a:solidFill>
            </a:rPr>
            <a:t>Федеральный уровень</a:t>
          </a:r>
        </a:p>
        <a:p>
          <a:pPr>
            <a:spcAft>
              <a:spcPts val="0"/>
            </a:spcAft>
          </a:pPr>
          <a:r>
            <a:rPr lang="ru-RU" sz="2000" b="1" dirty="0" smtClean="0">
              <a:solidFill>
                <a:srgbClr val="C00000"/>
              </a:solidFill>
            </a:rPr>
            <a:t>Стратегии развития</a:t>
          </a:r>
          <a:endParaRPr lang="ru-RU" sz="2000" b="1" dirty="0">
            <a:solidFill>
              <a:srgbClr val="C00000"/>
            </a:solidFill>
          </a:endParaRPr>
        </a:p>
      </dgm:t>
    </dgm:pt>
    <dgm:pt modelId="{54CCBA28-4BE5-4521-8729-36F70D934B57}" type="parTrans" cxnId="{6403D882-1DDB-42FB-A0A7-14AD58229916}">
      <dgm:prSet/>
      <dgm:spPr/>
      <dgm:t>
        <a:bodyPr/>
        <a:lstStyle/>
        <a:p>
          <a:endParaRPr lang="ru-RU"/>
        </a:p>
      </dgm:t>
    </dgm:pt>
    <dgm:pt modelId="{94330D60-8C09-493A-B76C-9E683B8EAF92}" type="sibTrans" cxnId="{6403D882-1DDB-42FB-A0A7-14AD58229916}">
      <dgm:prSet/>
      <dgm:spPr/>
      <dgm:t>
        <a:bodyPr/>
        <a:lstStyle/>
        <a:p>
          <a:endParaRPr lang="ru-RU"/>
        </a:p>
      </dgm:t>
    </dgm:pt>
    <dgm:pt modelId="{55984D72-ED05-4487-940D-EFA5321F69E7}">
      <dgm:prSet phldrT="[Текст]" custT="1"/>
      <dgm:spPr/>
      <dgm:t>
        <a:bodyPr/>
        <a:lstStyle/>
        <a:p>
          <a:pPr algn="ctr">
            <a:spcAft>
              <a:spcPts val="0"/>
            </a:spcAft>
          </a:pPr>
          <a:r>
            <a:rPr lang="ru-RU" sz="2000" dirty="0" smtClean="0">
              <a:solidFill>
                <a:schemeClr val="tx2"/>
              </a:solidFill>
            </a:rPr>
            <a:t>Уровень субъекта Федерации</a:t>
          </a:r>
        </a:p>
        <a:p>
          <a:pPr algn="ctr">
            <a:spcAft>
              <a:spcPts val="0"/>
            </a:spcAft>
          </a:pPr>
          <a:r>
            <a:rPr lang="ru-RU" sz="2000" b="1" dirty="0" smtClean="0">
              <a:solidFill>
                <a:srgbClr val="C00000"/>
              </a:solidFill>
            </a:rPr>
            <a:t>Региональные схемы территориального планирования</a:t>
          </a:r>
          <a:endParaRPr lang="ru-RU" sz="2000" b="1" dirty="0">
            <a:solidFill>
              <a:srgbClr val="C00000"/>
            </a:solidFill>
          </a:endParaRPr>
        </a:p>
      </dgm:t>
    </dgm:pt>
    <dgm:pt modelId="{6CE74627-2C6D-450A-A498-7D0D8B5FD14C}" type="parTrans" cxnId="{4AAC59F8-4059-4725-8CD5-A8C94F63D5C0}">
      <dgm:prSet/>
      <dgm:spPr/>
      <dgm:t>
        <a:bodyPr/>
        <a:lstStyle/>
        <a:p>
          <a:endParaRPr lang="ru-RU"/>
        </a:p>
      </dgm:t>
    </dgm:pt>
    <dgm:pt modelId="{6AE9BF41-730B-430D-A46A-E3787DDD308B}" type="sibTrans" cxnId="{4AAC59F8-4059-4725-8CD5-A8C94F63D5C0}">
      <dgm:prSet/>
      <dgm:spPr/>
      <dgm:t>
        <a:bodyPr/>
        <a:lstStyle/>
        <a:p>
          <a:endParaRPr lang="ru-RU"/>
        </a:p>
      </dgm:t>
    </dgm:pt>
    <dgm:pt modelId="{A4AD110D-F6F6-4749-8D32-1B590E318B63}">
      <dgm:prSet phldrT="[Текст]" custT="1"/>
      <dgm:spPr/>
      <dgm:t>
        <a:bodyPr/>
        <a:lstStyle/>
        <a:p>
          <a:pPr>
            <a:spcAft>
              <a:spcPts val="0"/>
            </a:spcAft>
          </a:pPr>
          <a:r>
            <a:rPr lang="ru-RU" sz="2000" dirty="0" smtClean="0">
              <a:solidFill>
                <a:schemeClr val="tx2"/>
              </a:solidFill>
            </a:rPr>
            <a:t>Уровень местной власти</a:t>
          </a:r>
        </a:p>
        <a:p>
          <a:pPr>
            <a:spcAft>
              <a:spcPts val="0"/>
            </a:spcAft>
          </a:pPr>
          <a:r>
            <a:rPr lang="ru-RU" sz="2000" b="1" dirty="0" smtClean="0">
              <a:solidFill>
                <a:srgbClr val="C00000"/>
              </a:solidFill>
            </a:rPr>
            <a:t>Генеральный план поселения</a:t>
          </a:r>
          <a:endParaRPr lang="ru-RU" sz="2000" b="1" dirty="0">
            <a:solidFill>
              <a:srgbClr val="C00000"/>
            </a:solidFill>
          </a:endParaRPr>
        </a:p>
      </dgm:t>
    </dgm:pt>
    <dgm:pt modelId="{9D61DD1D-A361-4306-B518-8A58F9853346}" type="parTrans" cxnId="{77320D07-D017-4D63-B7F4-572ACA653805}">
      <dgm:prSet/>
      <dgm:spPr/>
      <dgm:t>
        <a:bodyPr/>
        <a:lstStyle/>
        <a:p>
          <a:endParaRPr lang="ru-RU"/>
        </a:p>
      </dgm:t>
    </dgm:pt>
    <dgm:pt modelId="{14F352CD-095B-43B1-905C-B19948A64B0B}" type="sibTrans" cxnId="{77320D07-D017-4D63-B7F4-572ACA653805}">
      <dgm:prSet/>
      <dgm:spPr/>
      <dgm:t>
        <a:bodyPr/>
        <a:lstStyle/>
        <a:p>
          <a:endParaRPr lang="ru-RU"/>
        </a:p>
      </dgm:t>
    </dgm:pt>
    <dgm:pt modelId="{16CF69B7-363D-4132-9FB2-A15402BDDF79}" type="pres">
      <dgm:prSet presAssocID="{7DF6C3FF-2687-4623-B4EE-644F3DF3482A}" presName="arrowDiagram" presStyleCnt="0">
        <dgm:presLayoutVars>
          <dgm:chMax val="5"/>
          <dgm:dir/>
          <dgm:resizeHandles val="exact"/>
        </dgm:presLayoutVars>
      </dgm:prSet>
      <dgm:spPr/>
      <dgm:t>
        <a:bodyPr/>
        <a:lstStyle/>
        <a:p>
          <a:endParaRPr lang="ru-RU"/>
        </a:p>
      </dgm:t>
    </dgm:pt>
    <dgm:pt modelId="{927D1E4F-B95A-49AE-B66F-10728747A150}" type="pres">
      <dgm:prSet presAssocID="{7DF6C3FF-2687-4623-B4EE-644F3DF3482A}" presName="arrow" presStyleLbl="bgShp" presStyleIdx="0" presStyleCnt="1"/>
      <dgm:spPr/>
    </dgm:pt>
    <dgm:pt modelId="{A06B7B9D-6AFF-4261-9A72-65BB343E56D3}" type="pres">
      <dgm:prSet presAssocID="{7DF6C3FF-2687-4623-B4EE-644F3DF3482A}" presName="arrowDiagram3" presStyleCnt="0"/>
      <dgm:spPr/>
    </dgm:pt>
    <dgm:pt modelId="{8F25557E-C982-46CC-8966-4FEDEAAFB7AC}" type="pres">
      <dgm:prSet presAssocID="{507D2913-50F7-48CB-9DB7-EA920B954936}" presName="bullet3a" presStyleLbl="node1" presStyleIdx="0" presStyleCnt="3"/>
      <dgm:spPr/>
    </dgm:pt>
    <dgm:pt modelId="{3677EF5A-ED1B-4E6D-809A-C8CB6573283A}" type="pres">
      <dgm:prSet presAssocID="{507D2913-50F7-48CB-9DB7-EA920B954936}" presName="textBox3a" presStyleLbl="revTx" presStyleIdx="0" presStyleCnt="3" custScaleX="236688" custScaleY="57841" custLinFactNeighborX="16312" custLinFactNeighborY="-10573">
        <dgm:presLayoutVars>
          <dgm:bulletEnabled val="1"/>
        </dgm:presLayoutVars>
      </dgm:prSet>
      <dgm:spPr/>
      <dgm:t>
        <a:bodyPr/>
        <a:lstStyle/>
        <a:p>
          <a:endParaRPr lang="ru-RU"/>
        </a:p>
      </dgm:t>
    </dgm:pt>
    <dgm:pt modelId="{281290C6-5FBB-4489-9756-67BAAFD8EA78}" type="pres">
      <dgm:prSet presAssocID="{55984D72-ED05-4487-940D-EFA5321F69E7}" presName="bullet3b" presStyleLbl="node1" presStyleIdx="1" presStyleCnt="3"/>
      <dgm:spPr/>
    </dgm:pt>
    <dgm:pt modelId="{7A5EFFF6-D579-4EDE-8A88-8479397396E9}" type="pres">
      <dgm:prSet presAssocID="{55984D72-ED05-4487-940D-EFA5321F69E7}" presName="textBox3b" presStyleLbl="revTx" presStyleIdx="1" presStyleCnt="3" custScaleX="214108" custScaleY="35664" custLinFactNeighborX="-49140" custLinFactNeighborY="-23224">
        <dgm:presLayoutVars>
          <dgm:bulletEnabled val="1"/>
        </dgm:presLayoutVars>
      </dgm:prSet>
      <dgm:spPr/>
      <dgm:t>
        <a:bodyPr/>
        <a:lstStyle/>
        <a:p>
          <a:endParaRPr lang="ru-RU"/>
        </a:p>
      </dgm:t>
    </dgm:pt>
    <dgm:pt modelId="{1FB3B879-EF78-4854-9873-154EFDB63503}" type="pres">
      <dgm:prSet presAssocID="{A4AD110D-F6F6-4749-8D32-1B590E318B63}" presName="bullet3c" presStyleLbl="node1" presStyleIdx="2" presStyleCnt="3" custLinFactNeighborX="43049" custLinFactNeighborY="-21788"/>
      <dgm:spPr/>
    </dgm:pt>
    <dgm:pt modelId="{C3733987-EF4D-4BF1-BC35-5A451BF7BF31}" type="pres">
      <dgm:prSet presAssocID="{A4AD110D-F6F6-4749-8D32-1B590E318B63}" presName="textBox3c" presStyleLbl="revTx" presStyleIdx="2" presStyleCnt="3" custScaleX="242771" custScaleY="25628" custLinFactNeighborX="-10253" custLinFactNeighborY="-33235">
        <dgm:presLayoutVars>
          <dgm:bulletEnabled val="1"/>
        </dgm:presLayoutVars>
      </dgm:prSet>
      <dgm:spPr/>
      <dgm:t>
        <a:bodyPr/>
        <a:lstStyle/>
        <a:p>
          <a:endParaRPr lang="ru-RU"/>
        </a:p>
      </dgm:t>
    </dgm:pt>
  </dgm:ptLst>
  <dgm:cxnLst>
    <dgm:cxn modelId="{361D3DB7-63EF-488B-995A-F6378A47D2C2}" type="presOf" srcId="{A4AD110D-F6F6-4749-8D32-1B590E318B63}" destId="{C3733987-EF4D-4BF1-BC35-5A451BF7BF31}" srcOrd="0" destOrd="0" presId="urn:microsoft.com/office/officeart/2005/8/layout/arrow2"/>
    <dgm:cxn modelId="{77320D07-D017-4D63-B7F4-572ACA653805}" srcId="{7DF6C3FF-2687-4623-B4EE-644F3DF3482A}" destId="{A4AD110D-F6F6-4749-8D32-1B590E318B63}" srcOrd="2" destOrd="0" parTransId="{9D61DD1D-A361-4306-B518-8A58F9853346}" sibTransId="{14F352CD-095B-43B1-905C-B19948A64B0B}"/>
    <dgm:cxn modelId="{C0F66807-6E80-4665-B047-6E50F92CD8DC}" type="presOf" srcId="{507D2913-50F7-48CB-9DB7-EA920B954936}" destId="{3677EF5A-ED1B-4E6D-809A-C8CB6573283A}" srcOrd="0" destOrd="0" presId="urn:microsoft.com/office/officeart/2005/8/layout/arrow2"/>
    <dgm:cxn modelId="{09EF985D-B635-4642-AE9B-D1BF66BB6644}" type="presOf" srcId="{7DF6C3FF-2687-4623-B4EE-644F3DF3482A}" destId="{16CF69B7-363D-4132-9FB2-A15402BDDF79}" srcOrd="0" destOrd="0" presId="urn:microsoft.com/office/officeart/2005/8/layout/arrow2"/>
    <dgm:cxn modelId="{6403D882-1DDB-42FB-A0A7-14AD58229916}" srcId="{7DF6C3FF-2687-4623-B4EE-644F3DF3482A}" destId="{507D2913-50F7-48CB-9DB7-EA920B954936}" srcOrd="0" destOrd="0" parTransId="{54CCBA28-4BE5-4521-8729-36F70D934B57}" sibTransId="{94330D60-8C09-493A-B76C-9E683B8EAF92}"/>
    <dgm:cxn modelId="{EA7D64E3-4D2D-48D5-AAFA-3761B2FC702C}" type="presOf" srcId="{55984D72-ED05-4487-940D-EFA5321F69E7}" destId="{7A5EFFF6-D579-4EDE-8A88-8479397396E9}" srcOrd="0" destOrd="0" presId="urn:microsoft.com/office/officeart/2005/8/layout/arrow2"/>
    <dgm:cxn modelId="{4AAC59F8-4059-4725-8CD5-A8C94F63D5C0}" srcId="{7DF6C3FF-2687-4623-B4EE-644F3DF3482A}" destId="{55984D72-ED05-4487-940D-EFA5321F69E7}" srcOrd="1" destOrd="0" parTransId="{6CE74627-2C6D-450A-A498-7D0D8B5FD14C}" sibTransId="{6AE9BF41-730B-430D-A46A-E3787DDD308B}"/>
    <dgm:cxn modelId="{26BD1055-6907-43AB-B223-2D19350DB05C}" type="presParOf" srcId="{16CF69B7-363D-4132-9FB2-A15402BDDF79}" destId="{927D1E4F-B95A-49AE-B66F-10728747A150}" srcOrd="0" destOrd="0" presId="urn:microsoft.com/office/officeart/2005/8/layout/arrow2"/>
    <dgm:cxn modelId="{0AD9E22E-137C-4263-86C0-0F4066918B18}" type="presParOf" srcId="{16CF69B7-363D-4132-9FB2-A15402BDDF79}" destId="{A06B7B9D-6AFF-4261-9A72-65BB343E56D3}" srcOrd="1" destOrd="0" presId="urn:microsoft.com/office/officeart/2005/8/layout/arrow2"/>
    <dgm:cxn modelId="{D294C250-3485-418B-B37A-25283DF18AA6}" type="presParOf" srcId="{A06B7B9D-6AFF-4261-9A72-65BB343E56D3}" destId="{8F25557E-C982-46CC-8966-4FEDEAAFB7AC}" srcOrd="0" destOrd="0" presId="urn:microsoft.com/office/officeart/2005/8/layout/arrow2"/>
    <dgm:cxn modelId="{6A952690-BEF2-4044-8AF3-84BAF74C31CA}" type="presParOf" srcId="{A06B7B9D-6AFF-4261-9A72-65BB343E56D3}" destId="{3677EF5A-ED1B-4E6D-809A-C8CB6573283A}" srcOrd="1" destOrd="0" presId="urn:microsoft.com/office/officeart/2005/8/layout/arrow2"/>
    <dgm:cxn modelId="{0D45C15B-9743-48F3-AD0D-3A3039D30085}" type="presParOf" srcId="{A06B7B9D-6AFF-4261-9A72-65BB343E56D3}" destId="{281290C6-5FBB-4489-9756-67BAAFD8EA78}" srcOrd="2" destOrd="0" presId="urn:microsoft.com/office/officeart/2005/8/layout/arrow2"/>
    <dgm:cxn modelId="{CE0B7FB6-DBEF-4791-B211-534C3EB5FA66}" type="presParOf" srcId="{A06B7B9D-6AFF-4261-9A72-65BB343E56D3}" destId="{7A5EFFF6-D579-4EDE-8A88-8479397396E9}" srcOrd="3" destOrd="0" presId="urn:microsoft.com/office/officeart/2005/8/layout/arrow2"/>
    <dgm:cxn modelId="{76549668-E66B-4013-A34A-371C5DEB123B}" type="presParOf" srcId="{A06B7B9D-6AFF-4261-9A72-65BB343E56D3}" destId="{1FB3B879-EF78-4854-9873-154EFDB63503}" srcOrd="4" destOrd="0" presId="urn:microsoft.com/office/officeart/2005/8/layout/arrow2"/>
    <dgm:cxn modelId="{39AFC58B-0863-4CB5-A716-9325B272EFAB}" type="presParOf" srcId="{A06B7B9D-6AFF-4261-9A72-65BB343E56D3}" destId="{C3733987-EF4D-4BF1-BC35-5A451BF7BF31}"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D1E4F-B95A-49AE-B66F-10728747A150}">
      <dsp:nvSpPr>
        <dsp:cNvPr id="0" name=""/>
        <dsp:cNvSpPr/>
      </dsp:nvSpPr>
      <dsp:spPr>
        <a:xfrm>
          <a:off x="-159031" y="0"/>
          <a:ext cx="8475225" cy="529701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25557E-C982-46CC-8966-4FEDEAAFB7AC}">
      <dsp:nvSpPr>
        <dsp:cNvPr id="0" name=""/>
        <dsp:cNvSpPr/>
      </dsp:nvSpPr>
      <dsp:spPr>
        <a:xfrm>
          <a:off x="917322" y="3656000"/>
          <a:ext cx="220355" cy="2203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77EF5A-ED1B-4E6D-809A-C8CB6573283A}">
      <dsp:nvSpPr>
        <dsp:cNvPr id="0" name=""/>
        <dsp:cNvSpPr/>
      </dsp:nvSpPr>
      <dsp:spPr>
        <a:xfrm>
          <a:off x="10" y="3927015"/>
          <a:ext cx="4673943" cy="885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62" tIns="0" rIns="0" bIns="0" numCol="1" spcCol="1270" anchor="t" anchorCtr="0">
          <a:noAutofit/>
        </a:bodyPr>
        <a:lstStyle/>
        <a:p>
          <a:pPr lvl="0" algn="l" defTabSz="889000">
            <a:lnSpc>
              <a:spcPct val="90000"/>
            </a:lnSpc>
            <a:spcBef>
              <a:spcPct val="0"/>
            </a:spcBef>
            <a:spcAft>
              <a:spcPts val="0"/>
            </a:spcAft>
          </a:pPr>
          <a:r>
            <a:rPr lang="ru-RU" sz="2000" kern="1200" dirty="0" smtClean="0">
              <a:solidFill>
                <a:schemeClr val="tx2"/>
              </a:solidFill>
            </a:rPr>
            <a:t>Федеральный уровень</a:t>
          </a:r>
        </a:p>
        <a:p>
          <a:pPr lvl="0" algn="l" defTabSz="889000">
            <a:lnSpc>
              <a:spcPct val="90000"/>
            </a:lnSpc>
            <a:spcBef>
              <a:spcPct val="0"/>
            </a:spcBef>
            <a:spcAft>
              <a:spcPts val="0"/>
            </a:spcAft>
          </a:pPr>
          <a:r>
            <a:rPr lang="ru-RU" sz="2000" b="1" kern="1200" dirty="0" smtClean="0">
              <a:solidFill>
                <a:srgbClr val="C00000"/>
              </a:solidFill>
            </a:rPr>
            <a:t>Стратегии развития</a:t>
          </a:r>
          <a:endParaRPr lang="ru-RU" sz="2000" b="1" kern="1200" dirty="0">
            <a:solidFill>
              <a:srgbClr val="C00000"/>
            </a:solidFill>
          </a:endParaRPr>
        </a:p>
      </dsp:txBody>
      <dsp:txXfrm>
        <a:off x="10" y="3927015"/>
        <a:ext cx="4673943" cy="885451"/>
      </dsp:txXfrm>
    </dsp:sp>
    <dsp:sp modelId="{281290C6-5FBB-4489-9756-67BAAFD8EA78}">
      <dsp:nvSpPr>
        <dsp:cNvPr id="0" name=""/>
        <dsp:cNvSpPr/>
      </dsp:nvSpPr>
      <dsp:spPr>
        <a:xfrm>
          <a:off x="2862386" y="2216271"/>
          <a:ext cx="398335" cy="3983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EFFF6-D579-4EDE-8A88-8479397396E9}">
      <dsp:nvSpPr>
        <dsp:cNvPr id="0" name=""/>
        <dsp:cNvSpPr/>
      </dsp:nvSpPr>
      <dsp:spPr>
        <a:xfrm>
          <a:off x="901510" y="2673167"/>
          <a:ext cx="4355072" cy="1027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070" tIns="0" rIns="0" bIns="0" numCol="1" spcCol="1270" anchor="t" anchorCtr="0">
          <a:noAutofit/>
        </a:bodyPr>
        <a:lstStyle/>
        <a:p>
          <a:pPr lvl="0" algn="ctr" defTabSz="889000">
            <a:lnSpc>
              <a:spcPct val="90000"/>
            </a:lnSpc>
            <a:spcBef>
              <a:spcPct val="0"/>
            </a:spcBef>
            <a:spcAft>
              <a:spcPts val="0"/>
            </a:spcAft>
          </a:pPr>
          <a:r>
            <a:rPr lang="ru-RU" sz="2000" kern="1200" dirty="0" smtClean="0">
              <a:solidFill>
                <a:schemeClr val="tx2"/>
              </a:solidFill>
            </a:rPr>
            <a:t>Уровень субъекта Федерации</a:t>
          </a:r>
        </a:p>
        <a:p>
          <a:pPr lvl="0" algn="ctr" defTabSz="889000">
            <a:lnSpc>
              <a:spcPct val="90000"/>
            </a:lnSpc>
            <a:spcBef>
              <a:spcPct val="0"/>
            </a:spcBef>
            <a:spcAft>
              <a:spcPts val="0"/>
            </a:spcAft>
          </a:pPr>
          <a:r>
            <a:rPr lang="ru-RU" sz="2000" b="1" kern="1200" dirty="0" smtClean="0">
              <a:solidFill>
                <a:srgbClr val="C00000"/>
              </a:solidFill>
            </a:rPr>
            <a:t>Региональные схемы территориального планирования</a:t>
          </a:r>
          <a:endParaRPr lang="ru-RU" sz="2000" b="1" kern="1200" dirty="0">
            <a:solidFill>
              <a:srgbClr val="C00000"/>
            </a:solidFill>
          </a:endParaRPr>
        </a:p>
      </dsp:txBody>
      <dsp:txXfrm>
        <a:off x="901510" y="2673167"/>
        <a:ext cx="4355072" cy="1027685"/>
      </dsp:txXfrm>
    </dsp:sp>
    <dsp:sp modelId="{1FB3B879-EF78-4854-9873-154EFDB63503}">
      <dsp:nvSpPr>
        <dsp:cNvPr id="0" name=""/>
        <dsp:cNvSpPr/>
      </dsp:nvSpPr>
      <dsp:spPr>
        <a:xfrm>
          <a:off x="5438701" y="1220117"/>
          <a:ext cx="550889" cy="550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733987-EF4D-4BF1-BC35-5A451BF7BF31}">
      <dsp:nvSpPr>
        <dsp:cNvPr id="0" name=""/>
        <dsp:cNvSpPr/>
      </dsp:nvSpPr>
      <dsp:spPr>
        <a:xfrm>
          <a:off x="3816422" y="1761043"/>
          <a:ext cx="4938093" cy="943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905" tIns="0" rIns="0" bIns="0" numCol="1" spcCol="1270" anchor="t" anchorCtr="0">
          <a:noAutofit/>
        </a:bodyPr>
        <a:lstStyle/>
        <a:p>
          <a:pPr lvl="0" algn="l" defTabSz="889000">
            <a:lnSpc>
              <a:spcPct val="90000"/>
            </a:lnSpc>
            <a:spcBef>
              <a:spcPct val="0"/>
            </a:spcBef>
            <a:spcAft>
              <a:spcPts val="0"/>
            </a:spcAft>
          </a:pPr>
          <a:r>
            <a:rPr lang="ru-RU" sz="2000" kern="1200" dirty="0" smtClean="0">
              <a:solidFill>
                <a:schemeClr val="tx2"/>
              </a:solidFill>
            </a:rPr>
            <a:t>Уровень местной власти</a:t>
          </a:r>
        </a:p>
        <a:p>
          <a:pPr lvl="0" algn="l" defTabSz="889000">
            <a:lnSpc>
              <a:spcPct val="90000"/>
            </a:lnSpc>
            <a:spcBef>
              <a:spcPct val="0"/>
            </a:spcBef>
            <a:spcAft>
              <a:spcPts val="0"/>
            </a:spcAft>
          </a:pPr>
          <a:r>
            <a:rPr lang="ru-RU" sz="2000" b="1" kern="1200" dirty="0" smtClean="0">
              <a:solidFill>
                <a:srgbClr val="C00000"/>
              </a:solidFill>
            </a:rPr>
            <a:t>Генеральный план поселения</a:t>
          </a:r>
          <a:endParaRPr lang="ru-RU" sz="2000" b="1" kern="1200" dirty="0">
            <a:solidFill>
              <a:srgbClr val="C00000"/>
            </a:solidFill>
          </a:endParaRPr>
        </a:p>
      </dsp:txBody>
      <dsp:txXfrm>
        <a:off x="3816422" y="1761043"/>
        <a:ext cx="4938093" cy="94347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85F29-2E76-40D0-B7F8-73221FDF6091}" type="datetimeFigureOut">
              <a:rPr lang="ru-RU" smtClean="0"/>
              <a:t>14.05.2021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5DFC6A-5FD3-42BF-8221-537668273B30}" type="slidenum">
              <a:rPr lang="ru-RU" smtClean="0"/>
              <a:t>‹#›</a:t>
            </a:fld>
            <a:endParaRPr lang="ru-RU"/>
          </a:p>
        </p:txBody>
      </p:sp>
    </p:spTree>
    <p:extLst>
      <p:ext uri="{BB962C8B-B14F-4D97-AF65-F5344CB8AC3E}">
        <p14:creationId xmlns:p14="http://schemas.microsoft.com/office/powerpoint/2010/main" val="133808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B113D9-B015-4B07-9E80-78BF7CCFF4E1}" type="slidenum">
              <a:rPr lang="ru-RU" smtClean="0"/>
              <a:t>6</a:t>
            </a:fld>
            <a:endParaRPr lang="ru-RU"/>
          </a:p>
        </p:txBody>
      </p:sp>
    </p:spTree>
    <p:extLst>
      <p:ext uri="{BB962C8B-B14F-4D97-AF65-F5344CB8AC3E}">
        <p14:creationId xmlns:p14="http://schemas.microsoft.com/office/powerpoint/2010/main" val="224367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Титульный слайд">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8AC9411D-A000-4329-B782-67E581B06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60553A40-6626-403B-B3F4-5F8AAA6EC001}"/>
              </a:ext>
            </a:extLst>
          </p:cNvPr>
          <p:cNvSpPr>
            <a:spLocks noGrp="1"/>
          </p:cNvSpPr>
          <p:nvPr>
            <p:ph type="ctrTitle"/>
          </p:nvPr>
        </p:nvSpPr>
        <p:spPr>
          <a:xfrm>
            <a:off x="1322832" y="2168462"/>
            <a:ext cx="7455408" cy="1964626"/>
          </a:xfrm>
        </p:spPr>
        <p:txBody>
          <a:bodyPr anchor="ctr"/>
          <a:lstStyle>
            <a:lvl1pPr algn="l">
              <a:defRPr sz="5400">
                <a:solidFill>
                  <a:srgbClr val="0C4B7E"/>
                </a:solidFill>
                <a:latin typeface="Arial" panose="020B0604020202020204" pitchFamily="34" charset="0"/>
                <a:cs typeface="Arial" panose="020B0604020202020204" pitchFamily="34" charset="0"/>
              </a:defRPr>
            </a:lvl1pPr>
          </a:lstStyle>
          <a:p>
            <a:r>
              <a:rPr lang="ru-RU" smtClean="0"/>
              <a:t>Образец заголовка</a:t>
            </a:r>
            <a:endParaRPr lang="en-GB" dirty="0"/>
          </a:p>
        </p:txBody>
      </p:sp>
      <p:sp>
        <p:nvSpPr>
          <p:cNvPr id="3" name="Подзаголовок 2">
            <a:extLst>
              <a:ext uri="{FF2B5EF4-FFF2-40B4-BE49-F238E27FC236}">
                <a16:creationId xmlns="" xmlns:a16="http://schemas.microsoft.com/office/drawing/2014/main" id="{4CD33375-3CCC-451B-8244-B0426EBEB571}"/>
              </a:ext>
            </a:extLst>
          </p:cNvPr>
          <p:cNvSpPr>
            <a:spLocks noGrp="1"/>
          </p:cNvSpPr>
          <p:nvPr>
            <p:ph type="subTitle" idx="1"/>
          </p:nvPr>
        </p:nvSpPr>
        <p:spPr>
          <a:xfrm>
            <a:off x="1405128" y="4270248"/>
            <a:ext cx="2554224" cy="1695926"/>
          </a:xfrm>
        </p:spPr>
        <p:txBody>
          <a:bodyPr/>
          <a:lstStyle>
            <a:lvl1pPr marL="0" indent="0" algn="l">
              <a:buNone/>
              <a:defRPr sz="1800">
                <a:solidFill>
                  <a:srgbClr val="0C4B7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GB" dirty="0"/>
          </a:p>
        </p:txBody>
      </p:sp>
    </p:spTree>
    <p:extLst>
      <p:ext uri="{BB962C8B-B14F-4D97-AF65-F5344CB8AC3E}">
        <p14:creationId xmlns:p14="http://schemas.microsoft.com/office/powerpoint/2010/main" val="179929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52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609600" y="6356351"/>
            <a:ext cx="2844800" cy="365125"/>
          </a:xfrm>
          <a:prstGeom prst="rect">
            <a:avLst/>
          </a:prstGeom>
        </p:spPr>
        <p:txBody>
          <a:bodyPr/>
          <a:lstStyle/>
          <a:p>
            <a:fld id="{B4C71EC6-210F-42DE-9C53-41977AD35B3D}" type="datetimeFigureOut">
              <a:rPr lang="ru-RU" smtClean="0"/>
              <a:t>14.05.2021</a:t>
            </a:fld>
            <a:endParaRPr lang="ru-RU"/>
          </a:p>
        </p:txBody>
      </p:sp>
      <p:sp>
        <p:nvSpPr>
          <p:cNvPr id="5" name="Нижний колонтитул 4"/>
          <p:cNvSpPr>
            <a:spLocks noGrp="1"/>
          </p:cNvSpPr>
          <p:nvPr>
            <p:ph type="ftr" sz="quarter" idx="11"/>
          </p:nvPr>
        </p:nvSpPr>
        <p:spPr>
          <a:xfrm>
            <a:off x="4165600" y="6356351"/>
            <a:ext cx="3860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8737600" y="6356351"/>
            <a:ext cx="2844800" cy="365125"/>
          </a:xfrm>
          <a:prstGeom prst="rect">
            <a:avLst/>
          </a:prstGeo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0197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E4E7A0B-E89F-4567-BFB2-EFBAE4B1EFDA}"/>
              </a:ext>
            </a:extLst>
          </p:cNvPr>
          <p:cNvSpPr>
            <a:spLocks noGrp="1"/>
          </p:cNvSpPr>
          <p:nvPr>
            <p:ph type="title"/>
          </p:nvPr>
        </p:nvSpPr>
        <p:spPr>
          <a:xfrm>
            <a:off x="838200" y="365125"/>
            <a:ext cx="10515600" cy="1325563"/>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
        <p:nvSpPr>
          <p:cNvPr id="3" name="Объект 2">
            <a:extLst>
              <a:ext uri="{FF2B5EF4-FFF2-40B4-BE49-F238E27FC236}">
                <a16:creationId xmlns="" xmlns:a16="http://schemas.microsoft.com/office/drawing/2014/main" id="{47468F4D-9CF6-41E3-9E28-D5631CECF6F3}"/>
              </a:ext>
            </a:extLst>
          </p:cNvPr>
          <p:cNvSpPr>
            <a:spLocks noGrp="1"/>
          </p:cNvSpPr>
          <p:nvPr>
            <p:ph idx="1"/>
          </p:nvPr>
        </p:nvSpPr>
        <p:spPr>
          <a:xfrm>
            <a:off x="838200" y="1825625"/>
            <a:ext cx="10515600" cy="4351338"/>
          </a:xfrm>
          <a:prstGeom prst="rect">
            <a:avLst/>
          </a:prstGeom>
        </p:spPr>
        <p:txBody>
          <a:bodyPr/>
          <a:lstStyle>
            <a:lvl1pPr>
              <a:buNone/>
              <a:defRPr/>
            </a:lvl1pPr>
          </a:lstStyle>
          <a:p>
            <a:pPr lvl="0"/>
            <a:r>
              <a:rPr lang="ru-RU" smtClean="0"/>
              <a:t>Образец текста</a:t>
            </a:r>
          </a:p>
        </p:txBody>
      </p:sp>
    </p:spTree>
    <p:extLst>
      <p:ext uri="{BB962C8B-B14F-4D97-AF65-F5344CB8AC3E}">
        <p14:creationId xmlns:p14="http://schemas.microsoft.com/office/powerpoint/2010/main" val="97278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FA2436D7-2B5A-4BF0-804C-BFF663D74A0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7" name="Заголовок 1">
            <a:extLst>
              <a:ext uri="{FF2B5EF4-FFF2-40B4-BE49-F238E27FC236}">
                <a16:creationId xmlns="" xmlns:a16="http://schemas.microsoft.com/office/drawing/2014/main" id="{9022ECFE-0E42-4975-9C77-2C394CED7E0D}"/>
              </a:ext>
            </a:extLst>
          </p:cNvPr>
          <p:cNvSpPr>
            <a:spLocks noGrp="1"/>
          </p:cNvSpPr>
          <p:nvPr>
            <p:ph type="title"/>
          </p:nvPr>
        </p:nvSpPr>
        <p:spPr>
          <a:xfrm>
            <a:off x="831850" y="1170432"/>
            <a:ext cx="10515600" cy="3419031"/>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Tree>
    <p:extLst>
      <p:ext uri="{BB962C8B-B14F-4D97-AF65-F5344CB8AC3E}">
        <p14:creationId xmlns:p14="http://schemas.microsoft.com/office/powerpoint/2010/main" val="262389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4AE96E86-33D1-4009-BF5E-CAB23B9FDF8F}"/>
              </a:ext>
            </a:extLst>
          </p:cNvPr>
          <p:cNvSpPr>
            <a:spLocks noGrp="1"/>
          </p:cNvSpPr>
          <p:nvPr>
            <p:ph sz="half" idx="1"/>
          </p:nvPr>
        </p:nvSpPr>
        <p:spPr>
          <a:xfrm>
            <a:off x="838200" y="1825625"/>
            <a:ext cx="518160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Объект 3">
            <a:extLst>
              <a:ext uri="{FF2B5EF4-FFF2-40B4-BE49-F238E27FC236}">
                <a16:creationId xmlns="" xmlns:a16="http://schemas.microsoft.com/office/drawing/2014/main" id="{94677E34-116E-40E6-8E5C-AA684F8EE077}"/>
              </a:ext>
            </a:extLst>
          </p:cNvPr>
          <p:cNvSpPr>
            <a:spLocks noGrp="1"/>
          </p:cNvSpPr>
          <p:nvPr>
            <p:ph sz="half" idx="2"/>
          </p:nvPr>
        </p:nvSpPr>
        <p:spPr>
          <a:xfrm>
            <a:off x="6172200" y="1825625"/>
            <a:ext cx="518160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8" name="Заголовок 1">
            <a:extLst>
              <a:ext uri="{FF2B5EF4-FFF2-40B4-BE49-F238E27FC236}">
                <a16:creationId xmlns="" xmlns:a16="http://schemas.microsoft.com/office/drawing/2014/main" id="{33A60422-FA32-4264-A9E2-1C7B610303D3}"/>
              </a:ext>
            </a:extLst>
          </p:cNvPr>
          <p:cNvSpPr>
            <a:spLocks noGrp="1"/>
          </p:cNvSpPr>
          <p:nvPr>
            <p:ph type="title"/>
          </p:nvPr>
        </p:nvSpPr>
        <p:spPr>
          <a:xfrm>
            <a:off x="838200" y="365125"/>
            <a:ext cx="10515600" cy="1325563"/>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Tree>
    <p:extLst>
      <p:ext uri="{BB962C8B-B14F-4D97-AF65-F5344CB8AC3E}">
        <p14:creationId xmlns:p14="http://schemas.microsoft.com/office/powerpoint/2010/main" val="87821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D49825B4-B018-4003-BEFD-26A96EB39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a:extLst>
              <a:ext uri="{FF2B5EF4-FFF2-40B4-BE49-F238E27FC236}">
                <a16:creationId xmlns="" xmlns:a16="http://schemas.microsoft.com/office/drawing/2014/main" id="{169BDA79-E631-4450-B76C-6C9792FCEB89}"/>
              </a:ext>
            </a:extLst>
          </p:cNvPr>
          <p:cNvSpPr>
            <a:spLocks noGrp="1"/>
          </p:cNvSpPr>
          <p:nvPr>
            <p:ph sz="half" idx="2"/>
          </p:nvPr>
        </p:nvSpPr>
        <p:spPr>
          <a:xfrm>
            <a:off x="839788" y="2505075"/>
            <a:ext cx="5157787" cy="36845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5" name="Текст 4">
            <a:extLst>
              <a:ext uri="{FF2B5EF4-FFF2-40B4-BE49-F238E27FC236}">
                <a16:creationId xmlns="" xmlns:a16="http://schemas.microsoft.com/office/drawing/2014/main" id="{C54D3EAA-157A-4155-B4F9-12673EF0560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a:extLst>
              <a:ext uri="{FF2B5EF4-FFF2-40B4-BE49-F238E27FC236}">
                <a16:creationId xmlns="" xmlns:a16="http://schemas.microsoft.com/office/drawing/2014/main" id="{1037D938-EB4D-4F4A-92EE-88F4A5EF4572}"/>
              </a:ext>
            </a:extLst>
          </p:cNvPr>
          <p:cNvSpPr>
            <a:spLocks noGrp="1"/>
          </p:cNvSpPr>
          <p:nvPr>
            <p:ph sz="quarter" idx="4"/>
          </p:nvPr>
        </p:nvSpPr>
        <p:spPr>
          <a:xfrm>
            <a:off x="6172200" y="2505075"/>
            <a:ext cx="5183188" cy="36845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10" name="Заголовок 1">
            <a:extLst>
              <a:ext uri="{FF2B5EF4-FFF2-40B4-BE49-F238E27FC236}">
                <a16:creationId xmlns="" xmlns:a16="http://schemas.microsoft.com/office/drawing/2014/main" id="{F65FF4EC-F2A5-40FD-9FD4-244B2629BB50}"/>
              </a:ext>
            </a:extLst>
          </p:cNvPr>
          <p:cNvSpPr>
            <a:spLocks noGrp="1"/>
          </p:cNvSpPr>
          <p:nvPr>
            <p:ph type="title"/>
          </p:nvPr>
        </p:nvSpPr>
        <p:spPr>
          <a:xfrm>
            <a:off x="838200" y="365125"/>
            <a:ext cx="10515600" cy="1325563"/>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Tree>
    <p:extLst>
      <p:ext uri="{BB962C8B-B14F-4D97-AF65-F5344CB8AC3E}">
        <p14:creationId xmlns:p14="http://schemas.microsoft.com/office/powerpoint/2010/main" val="7427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Заголовок 1">
            <a:extLst>
              <a:ext uri="{FF2B5EF4-FFF2-40B4-BE49-F238E27FC236}">
                <a16:creationId xmlns="" xmlns:a16="http://schemas.microsoft.com/office/drawing/2014/main" id="{5D3A367B-C31C-44D4-9908-4ED2E301406E}"/>
              </a:ext>
            </a:extLst>
          </p:cNvPr>
          <p:cNvSpPr>
            <a:spLocks noGrp="1"/>
          </p:cNvSpPr>
          <p:nvPr>
            <p:ph type="title"/>
          </p:nvPr>
        </p:nvSpPr>
        <p:spPr>
          <a:xfrm>
            <a:off x="838200" y="365125"/>
            <a:ext cx="10515600" cy="1325563"/>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Tree>
    <p:extLst>
      <p:ext uri="{BB962C8B-B14F-4D97-AF65-F5344CB8AC3E}">
        <p14:creationId xmlns:p14="http://schemas.microsoft.com/office/powerpoint/2010/main" val="339832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C6222C2-A595-4CE8-AE0F-578D6BD0FDD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Текст 3">
            <a:extLst>
              <a:ext uri="{FF2B5EF4-FFF2-40B4-BE49-F238E27FC236}">
                <a16:creationId xmlns="" xmlns:a16="http://schemas.microsoft.com/office/drawing/2014/main" id="{519F629C-5D22-4F3C-9BDE-0F1EA8CC8B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Заголовок 1">
            <a:extLst>
              <a:ext uri="{FF2B5EF4-FFF2-40B4-BE49-F238E27FC236}">
                <a16:creationId xmlns="" xmlns:a16="http://schemas.microsoft.com/office/drawing/2014/main" id="{7FC05731-8CC1-4209-A72F-FF5D657BE62C}"/>
              </a:ext>
            </a:extLst>
          </p:cNvPr>
          <p:cNvSpPr>
            <a:spLocks noGrp="1"/>
          </p:cNvSpPr>
          <p:nvPr>
            <p:ph type="title"/>
          </p:nvPr>
        </p:nvSpPr>
        <p:spPr>
          <a:xfrm>
            <a:off x="838200" y="365125"/>
            <a:ext cx="3932237" cy="1692275"/>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Tree>
    <p:extLst>
      <p:ext uri="{BB962C8B-B14F-4D97-AF65-F5344CB8AC3E}">
        <p14:creationId xmlns:p14="http://schemas.microsoft.com/office/powerpoint/2010/main" val="200931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3" name="Рисунок 2">
            <a:extLst>
              <a:ext uri="{FF2B5EF4-FFF2-40B4-BE49-F238E27FC236}">
                <a16:creationId xmlns="" xmlns:a16="http://schemas.microsoft.com/office/drawing/2014/main" id="{7C193FD4-347E-4D12-994C-1B1EDD48B64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GB"/>
          </a:p>
        </p:txBody>
      </p:sp>
      <p:sp>
        <p:nvSpPr>
          <p:cNvPr id="4" name="Текст 3">
            <a:extLst>
              <a:ext uri="{FF2B5EF4-FFF2-40B4-BE49-F238E27FC236}">
                <a16:creationId xmlns="" xmlns:a16="http://schemas.microsoft.com/office/drawing/2014/main" id="{1FFAF9BA-59C3-4E87-8380-7590898161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a:extLst>
              <a:ext uri="{FF2B5EF4-FFF2-40B4-BE49-F238E27FC236}">
                <a16:creationId xmlns="" xmlns:a16="http://schemas.microsoft.com/office/drawing/2014/main" id="{7CDE4FD8-BDC7-4FAE-9FF1-33F8DE5908F3}"/>
              </a:ext>
            </a:extLst>
          </p:cNvPr>
          <p:cNvSpPr>
            <a:spLocks noGrp="1"/>
          </p:cNvSpPr>
          <p:nvPr>
            <p:ph type="dt" sz="half" idx="10"/>
          </p:nvPr>
        </p:nvSpPr>
        <p:spPr>
          <a:xfrm>
            <a:off x="838200" y="6356350"/>
            <a:ext cx="2743200" cy="365125"/>
          </a:xfrm>
          <a:prstGeom prst="rect">
            <a:avLst/>
          </a:prstGeom>
        </p:spPr>
        <p:txBody>
          <a:bodyPr/>
          <a:lstStyle/>
          <a:p>
            <a:fld id="{DA1CB3AD-E846-4392-9F2E-D50681F189F5}" type="datetime1">
              <a:rPr lang="en-GB" smtClean="0"/>
              <a:t>14/05/2021</a:t>
            </a:fld>
            <a:endParaRPr lang="en-GB"/>
          </a:p>
        </p:txBody>
      </p:sp>
      <p:sp>
        <p:nvSpPr>
          <p:cNvPr id="6" name="Нижний колонтитул 5">
            <a:extLst>
              <a:ext uri="{FF2B5EF4-FFF2-40B4-BE49-F238E27FC236}">
                <a16:creationId xmlns="" xmlns:a16="http://schemas.microsoft.com/office/drawing/2014/main" id="{EED61F2A-1EA8-4D94-AA5D-727AFF56485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Номер слайда 6">
            <a:extLst>
              <a:ext uri="{FF2B5EF4-FFF2-40B4-BE49-F238E27FC236}">
                <a16:creationId xmlns="" xmlns:a16="http://schemas.microsoft.com/office/drawing/2014/main" id="{F274B324-E57E-4776-9204-11F2343025CC}"/>
              </a:ext>
            </a:extLst>
          </p:cNvPr>
          <p:cNvSpPr>
            <a:spLocks noGrp="1"/>
          </p:cNvSpPr>
          <p:nvPr>
            <p:ph type="sldNum" sz="quarter" idx="12"/>
          </p:nvPr>
        </p:nvSpPr>
        <p:spPr>
          <a:xfrm>
            <a:off x="8610600" y="6356350"/>
            <a:ext cx="2743200" cy="365125"/>
          </a:xfrm>
          <a:prstGeom prst="rect">
            <a:avLst/>
          </a:prstGeom>
        </p:spPr>
        <p:txBody>
          <a:bodyPr/>
          <a:lstStyle/>
          <a:p>
            <a:fld id="{A5F19AE6-65A2-407D-87C2-94239DD662C1}" type="slidenum">
              <a:rPr lang="en-GB" smtClean="0"/>
              <a:t>‹#›</a:t>
            </a:fld>
            <a:endParaRPr lang="en-GB"/>
          </a:p>
        </p:txBody>
      </p:sp>
      <p:sp>
        <p:nvSpPr>
          <p:cNvPr id="8" name="Заголовок 1">
            <a:extLst>
              <a:ext uri="{FF2B5EF4-FFF2-40B4-BE49-F238E27FC236}">
                <a16:creationId xmlns="" xmlns:a16="http://schemas.microsoft.com/office/drawing/2014/main" id="{D7D264A5-48F9-4033-9B6D-D3C624811925}"/>
              </a:ext>
            </a:extLst>
          </p:cNvPr>
          <p:cNvSpPr>
            <a:spLocks noGrp="1"/>
          </p:cNvSpPr>
          <p:nvPr>
            <p:ph type="title"/>
          </p:nvPr>
        </p:nvSpPr>
        <p:spPr>
          <a:xfrm>
            <a:off x="838200" y="365125"/>
            <a:ext cx="3932237" cy="1692275"/>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Tree>
    <p:extLst>
      <p:ext uri="{BB962C8B-B14F-4D97-AF65-F5344CB8AC3E}">
        <p14:creationId xmlns:p14="http://schemas.microsoft.com/office/powerpoint/2010/main" val="170063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Заголовок и вертикальный текст">
    <p:spTree>
      <p:nvGrpSpPr>
        <p:cNvPr id="1" name=""/>
        <p:cNvGrpSpPr/>
        <p:nvPr/>
      </p:nvGrpSpPr>
      <p:grpSpPr>
        <a:xfrm>
          <a:off x="0" y="0"/>
          <a:ext cx="0" cy="0"/>
          <a:chOff x="0" y="0"/>
          <a:chExt cx="0" cy="0"/>
        </a:xfrm>
      </p:grpSpPr>
      <p:sp>
        <p:nvSpPr>
          <p:cNvPr id="3" name="Вертикальный текст 2">
            <a:extLst>
              <a:ext uri="{FF2B5EF4-FFF2-40B4-BE49-F238E27FC236}">
                <a16:creationId xmlns="" xmlns:a16="http://schemas.microsoft.com/office/drawing/2014/main" id="{E7DCE35A-9876-4217-B19E-0889141F1775}"/>
              </a:ext>
            </a:extLst>
          </p:cNvPr>
          <p:cNvSpPr>
            <a:spLocks noGrp="1"/>
          </p:cNvSpPr>
          <p:nvPr>
            <p:ph type="body" orient="vert" idx="1"/>
          </p:nvPr>
        </p:nvSpPr>
        <p:spPr>
          <a:xfrm>
            <a:off x="838200" y="1825625"/>
            <a:ext cx="10515600" cy="4351338"/>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7" name="Заголовок 1">
            <a:extLst>
              <a:ext uri="{FF2B5EF4-FFF2-40B4-BE49-F238E27FC236}">
                <a16:creationId xmlns="" xmlns:a16="http://schemas.microsoft.com/office/drawing/2014/main" id="{F8B76850-8CBE-49F4-BC8D-45024A059FFD}"/>
              </a:ext>
            </a:extLst>
          </p:cNvPr>
          <p:cNvSpPr>
            <a:spLocks noGrp="1"/>
          </p:cNvSpPr>
          <p:nvPr>
            <p:ph type="title"/>
          </p:nvPr>
        </p:nvSpPr>
        <p:spPr>
          <a:xfrm>
            <a:off x="838200" y="365125"/>
            <a:ext cx="10515600" cy="1325563"/>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Tree>
    <p:extLst>
      <p:ext uri="{BB962C8B-B14F-4D97-AF65-F5344CB8AC3E}">
        <p14:creationId xmlns:p14="http://schemas.microsoft.com/office/powerpoint/2010/main" val="341715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F005CA83-610D-460D-8416-95478523949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18689" y="1810512"/>
            <a:ext cx="8973311" cy="5047488"/>
          </a:xfrm>
          <a:prstGeom prst="rect">
            <a:avLst/>
          </a:prstGeom>
        </p:spPr>
      </p:pic>
    </p:spTree>
    <p:extLst>
      <p:ext uri="{BB962C8B-B14F-4D97-AF65-F5344CB8AC3E}">
        <p14:creationId xmlns:p14="http://schemas.microsoft.com/office/powerpoint/2010/main" val="2520530326"/>
      </p:ext>
    </p:extLst>
  </p:cSld>
  <p:clrMap bg1="lt1" tx1="dk1" bg2="lt2" tx2="dk2" accent1="accent1" accent2="accent2" accent3="accent3" accent4="accent4" accent5="accent5" accent6="accent6" hlink="hlink" folHlink="folHlink"/>
  <p:sldLayoutIdLst>
    <p:sldLayoutId id="2147483676" r:id="rId1"/>
    <p:sldLayoutId id="2147483667" r:id="rId2"/>
    <p:sldLayoutId id="2147483668" r:id="rId3"/>
    <p:sldLayoutId id="2147483669" r:id="rId4"/>
    <p:sldLayoutId id="2147483670" r:id="rId5"/>
    <p:sldLayoutId id="2147483671" r:id="rId6"/>
    <p:sldLayoutId id="2147483673" r:id="rId7"/>
    <p:sldLayoutId id="2147483674" r:id="rId8"/>
    <p:sldLayoutId id="2147483675" r:id="rId9"/>
    <p:sldLayoutId id="2147483677"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9845D133-5BDE-7245-8501-53A32566C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a:extLst>
              <a:ext uri="{FF2B5EF4-FFF2-40B4-BE49-F238E27FC236}">
                <a16:creationId xmlns:a16="http://schemas.microsoft.com/office/drawing/2014/main" xmlns="" id="{2E336FE3-070C-0B45-A79C-5D06EC1C92C3}"/>
              </a:ext>
            </a:extLst>
          </p:cNvPr>
          <p:cNvSpPr txBox="1">
            <a:spLocks/>
          </p:cNvSpPr>
          <p:nvPr/>
        </p:nvSpPr>
        <p:spPr>
          <a:xfrm>
            <a:off x="1036544" y="1196752"/>
            <a:ext cx="10627389" cy="19554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ru-RU" altLang="ru-RU" sz="2000" b="1" dirty="0" smtClean="0">
              <a:solidFill>
                <a:schemeClr val="tx2"/>
              </a:solidFill>
              <a:latin typeface="+mn-lt"/>
              <a:cs typeface="Arial" panose="020B0604020202020204" pitchFamily="34" charset="0"/>
            </a:endParaRPr>
          </a:p>
          <a:p>
            <a:pPr>
              <a:lnSpc>
                <a:spcPct val="100000"/>
              </a:lnSpc>
            </a:pPr>
            <a:r>
              <a:rPr lang="ru-RU" b="1" dirty="0">
                <a:latin typeface="+mn-lt"/>
              </a:rPr>
              <a:t>Приспособление городских территорий к изменению климата: исследования в рамках проекта СLEUX</a:t>
            </a:r>
            <a:r>
              <a:rPr lang="ru-RU" altLang="ru-RU" sz="2000" b="1" cap="all" dirty="0">
                <a:solidFill>
                  <a:schemeClr val="tx2"/>
                </a:solidFill>
                <a:latin typeface="Arial" panose="020B0604020202020204" pitchFamily="34" charset="0"/>
                <a:cs typeface="Arial" panose="020B0604020202020204" pitchFamily="34" charset="0"/>
              </a:rPr>
              <a:t/>
            </a:r>
            <a:br>
              <a:rPr lang="ru-RU" altLang="ru-RU" sz="2000" b="1" cap="all" dirty="0">
                <a:solidFill>
                  <a:schemeClr val="tx2"/>
                </a:solidFill>
                <a:latin typeface="Arial" panose="020B0604020202020204" pitchFamily="34" charset="0"/>
                <a:cs typeface="Arial" panose="020B0604020202020204" pitchFamily="34" charset="0"/>
              </a:rPr>
            </a:br>
            <a:endParaRPr lang="ru-RU" altLang="ru-RU" sz="2000" b="1" cap="all" dirty="0">
              <a:solidFill>
                <a:schemeClr val="tx2"/>
              </a:solidFill>
              <a:latin typeface="Arial" panose="020B0604020202020204" pitchFamily="34" charset="0"/>
              <a:cs typeface="Arial" panose="020B0604020202020204" pitchFamily="34" charset="0"/>
            </a:endParaRPr>
          </a:p>
          <a:p>
            <a:pPr>
              <a:lnSpc>
                <a:spcPct val="100000"/>
              </a:lnSpc>
            </a:pPr>
            <a:r>
              <a:rPr lang="ru-RU" altLang="ru-RU" sz="2000" b="1" cap="all" dirty="0">
                <a:solidFill>
                  <a:schemeClr val="tx2"/>
                </a:solidFill>
                <a:latin typeface="Arial" panose="020B0604020202020204" pitchFamily="34" charset="0"/>
                <a:cs typeface="Arial" panose="020B0604020202020204" pitchFamily="34" charset="0"/>
              </a:rPr>
              <a:t/>
            </a:r>
            <a:br>
              <a:rPr lang="ru-RU" altLang="ru-RU" sz="2000" b="1" cap="all" dirty="0">
                <a:solidFill>
                  <a:schemeClr val="tx2"/>
                </a:solidFill>
                <a:latin typeface="Arial" panose="020B0604020202020204" pitchFamily="34" charset="0"/>
                <a:cs typeface="Arial" panose="020B0604020202020204" pitchFamily="34" charset="0"/>
              </a:rPr>
            </a:br>
            <a:r>
              <a:rPr lang="ru-RU" altLang="ru-RU" sz="1800" b="1" cap="all" dirty="0">
                <a:solidFill>
                  <a:schemeClr val="tx2"/>
                </a:solidFill>
                <a:latin typeface="Arial" panose="020B0604020202020204" pitchFamily="34" charset="0"/>
                <a:cs typeface="Arial" panose="020B0604020202020204" pitchFamily="34" charset="0"/>
              </a:rPr>
              <a:t>Данилина Н.В., </a:t>
            </a:r>
            <a:r>
              <a:rPr lang="ru-RU" altLang="ru-RU" sz="1800" dirty="0" smtClean="0">
                <a:solidFill>
                  <a:schemeClr val="tx2"/>
                </a:solidFill>
                <a:latin typeface="Arial" panose="020B0604020202020204" pitchFamily="34" charset="0"/>
                <a:cs typeface="Arial" panose="020B0604020202020204" pitchFamily="34" charset="0"/>
              </a:rPr>
              <a:t>д.т.н., доцент, зав. каф. «Градостроительство»</a:t>
            </a:r>
          </a:p>
          <a:p>
            <a:pPr>
              <a:lnSpc>
                <a:spcPct val="100000"/>
              </a:lnSpc>
            </a:pPr>
            <a:endParaRPr lang="ru-RU" altLang="ru-RU" sz="1800" cap="all" dirty="0" smtClean="0">
              <a:solidFill>
                <a:schemeClr val="tx2"/>
              </a:solidFill>
              <a:latin typeface="Arial" panose="020B0604020202020204" pitchFamily="34" charset="0"/>
              <a:cs typeface="Arial" panose="020B0604020202020204" pitchFamily="34" charset="0"/>
            </a:endParaRPr>
          </a:p>
          <a:p>
            <a:pPr>
              <a:lnSpc>
                <a:spcPct val="100000"/>
              </a:lnSpc>
            </a:pPr>
            <a:r>
              <a:rPr lang="ru-RU" altLang="ru-RU" sz="1800" b="1" cap="all" dirty="0">
                <a:solidFill>
                  <a:schemeClr val="tx2"/>
                </a:solidFill>
                <a:latin typeface="Arial" panose="020B0604020202020204" pitchFamily="34" charset="0"/>
                <a:cs typeface="Arial" panose="020B0604020202020204" pitchFamily="34" charset="0"/>
              </a:rPr>
              <a:t>Бакаева </a:t>
            </a:r>
            <a:r>
              <a:rPr lang="ru-RU" altLang="ru-RU" sz="1800" b="1" cap="all" dirty="0" smtClean="0">
                <a:solidFill>
                  <a:schemeClr val="tx2"/>
                </a:solidFill>
                <a:latin typeface="Arial" panose="020B0604020202020204" pitchFamily="34" charset="0"/>
                <a:cs typeface="Arial" panose="020B0604020202020204" pitchFamily="34" charset="0"/>
              </a:rPr>
              <a:t>Н. В., </a:t>
            </a:r>
            <a:r>
              <a:rPr lang="ru-RU" altLang="ru-RU" sz="1800" dirty="0" smtClean="0">
                <a:solidFill>
                  <a:schemeClr val="tx2"/>
                </a:solidFill>
                <a:latin typeface="Arial" panose="020B0604020202020204" pitchFamily="34" charset="0"/>
                <a:cs typeface="Arial" panose="020B0604020202020204" pitchFamily="34" charset="0"/>
              </a:rPr>
              <a:t>д.т.н., профессор, профессор каф. «Градостроительство»</a:t>
            </a:r>
          </a:p>
          <a:p>
            <a:pPr>
              <a:lnSpc>
                <a:spcPct val="100000"/>
              </a:lnSpc>
            </a:pPr>
            <a:endParaRPr lang="ru-RU" altLang="ru-RU" sz="1800" cap="all" dirty="0">
              <a:solidFill>
                <a:schemeClr val="tx2"/>
              </a:solidFill>
              <a:latin typeface="Arial" panose="020B0604020202020204" pitchFamily="34" charset="0"/>
              <a:cs typeface="Arial" panose="020B0604020202020204" pitchFamily="34" charset="0"/>
            </a:endParaRPr>
          </a:p>
          <a:p>
            <a:pPr>
              <a:lnSpc>
                <a:spcPct val="100000"/>
              </a:lnSpc>
            </a:pPr>
            <a:r>
              <a:rPr lang="ru-RU" altLang="ru-RU" sz="1800" b="1" cap="all" dirty="0" smtClean="0">
                <a:solidFill>
                  <a:schemeClr val="tx2"/>
                </a:solidFill>
                <a:latin typeface="Arial" panose="020B0604020202020204" pitchFamily="34" charset="0"/>
                <a:cs typeface="Arial" panose="020B0604020202020204" pitchFamily="34" charset="0"/>
              </a:rPr>
              <a:t>Иванова З.И., </a:t>
            </a:r>
            <a:r>
              <a:rPr lang="ru-RU" altLang="ru-RU" sz="1800" dirty="0" err="1" smtClean="0">
                <a:solidFill>
                  <a:schemeClr val="tx2"/>
                </a:solidFill>
                <a:latin typeface="Arial" panose="020B0604020202020204" pitchFamily="34" charset="0"/>
                <a:cs typeface="Arial" panose="020B0604020202020204" pitchFamily="34" charset="0"/>
              </a:rPr>
              <a:t>к.и.н</a:t>
            </a:r>
            <a:r>
              <a:rPr lang="ru-RU" altLang="ru-RU" sz="1800" dirty="0" smtClean="0">
                <a:solidFill>
                  <a:schemeClr val="tx2"/>
                </a:solidFill>
                <a:latin typeface="Arial" panose="020B0604020202020204" pitchFamily="34" charset="0"/>
                <a:cs typeface="Arial" panose="020B0604020202020204" pitchFamily="34" charset="0"/>
              </a:rPr>
              <a:t>., доцент, профессор Кафедры социальных,</a:t>
            </a:r>
          </a:p>
          <a:p>
            <a:pPr>
              <a:lnSpc>
                <a:spcPct val="100000"/>
              </a:lnSpc>
            </a:pPr>
            <a:r>
              <a:rPr lang="ru-RU" altLang="ru-RU" sz="1800" dirty="0" smtClean="0">
                <a:solidFill>
                  <a:schemeClr val="tx2"/>
                </a:solidFill>
                <a:latin typeface="Arial" panose="020B0604020202020204" pitchFamily="34" charset="0"/>
                <a:cs typeface="Arial" panose="020B0604020202020204" pitchFamily="34" charset="0"/>
              </a:rPr>
              <a:t>психологических и правовых коммуникаций</a:t>
            </a:r>
          </a:p>
          <a:p>
            <a:pPr>
              <a:lnSpc>
                <a:spcPct val="100000"/>
              </a:lnSpc>
            </a:pPr>
            <a:r>
              <a:rPr lang="ru-RU" altLang="ru-RU" sz="2000" b="1" cap="all" dirty="0">
                <a:solidFill>
                  <a:schemeClr val="tx2"/>
                </a:solidFill>
                <a:latin typeface="Arial" panose="020B0604020202020204" pitchFamily="34" charset="0"/>
                <a:cs typeface="Arial" panose="020B0604020202020204" pitchFamily="34" charset="0"/>
              </a:rPr>
              <a:t/>
            </a:r>
            <a:br>
              <a:rPr lang="ru-RU" altLang="ru-RU" sz="2000" b="1" cap="all" dirty="0">
                <a:solidFill>
                  <a:schemeClr val="tx2"/>
                </a:solidFill>
                <a:latin typeface="Arial" panose="020B0604020202020204" pitchFamily="34" charset="0"/>
                <a:cs typeface="Arial" panose="020B0604020202020204" pitchFamily="34" charset="0"/>
              </a:rPr>
            </a:br>
            <a:r>
              <a:rPr lang="ru-RU" altLang="ru-RU" sz="2000" cap="all" dirty="0" smtClean="0">
                <a:solidFill>
                  <a:schemeClr val="tx2"/>
                </a:solidFill>
                <a:latin typeface="Arial" panose="020B0604020202020204" pitchFamily="34" charset="0"/>
                <a:cs typeface="Arial" panose="020B0604020202020204" pitchFamily="34" charset="0"/>
              </a:rPr>
              <a:t>М</a:t>
            </a:r>
            <a:r>
              <a:rPr lang="ru-RU" altLang="ru-RU" sz="2000" dirty="0" smtClean="0">
                <a:solidFill>
                  <a:schemeClr val="tx2"/>
                </a:solidFill>
                <a:latin typeface="Arial" panose="020B0604020202020204" pitchFamily="34" charset="0"/>
                <a:cs typeface="Arial" panose="020B0604020202020204" pitchFamily="34" charset="0"/>
              </a:rPr>
              <a:t>ай</a:t>
            </a:r>
            <a:r>
              <a:rPr lang="ru-RU" altLang="ru-RU" sz="2000" cap="all" dirty="0" smtClean="0">
                <a:solidFill>
                  <a:schemeClr val="tx2"/>
                </a:solidFill>
                <a:latin typeface="Arial" panose="020B0604020202020204" pitchFamily="34" charset="0"/>
                <a:cs typeface="Arial" panose="020B0604020202020204" pitchFamily="34" charset="0"/>
              </a:rPr>
              <a:t> 2021 </a:t>
            </a:r>
            <a:r>
              <a:rPr lang="ru-RU" altLang="ru-RU" sz="2000" dirty="0" smtClean="0">
                <a:solidFill>
                  <a:schemeClr val="tx2"/>
                </a:solidFill>
                <a:latin typeface="Arial" panose="020B0604020202020204" pitchFamily="34" charset="0"/>
                <a:cs typeface="Arial" panose="020B0604020202020204" pitchFamily="34" charset="0"/>
              </a:rPr>
              <a:t>г.</a:t>
            </a:r>
            <a:endParaRPr lang="ru-RU" altLang="ru-RU" sz="2000" cap="all" dirty="0">
              <a:solidFill>
                <a:schemeClr val="tx2"/>
              </a:solidFill>
              <a:latin typeface="Arial" panose="020B0604020202020204" pitchFamily="34" charset="0"/>
              <a:cs typeface="Arial" panose="020B0604020202020204" pitchFamily="34" charset="0"/>
            </a:endParaRPr>
          </a:p>
          <a:p>
            <a:pPr>
              <a:lnSpc>
                <a:spcPct val="100000"/>
              </a:lnSpc>
            </a:pPr>
            <a:endParaRPr lang="ru-RU" altLang="ru-RU" sz="5400" b="1" cap="all"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642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76E2439C-BCC0-8E41-948B-B2AE7A10C89C}"/>
              </a:ext>
            </a:extLst>
          </p:cNvPr>
          <p:cNvSpPr/>
          <p:nvPr/>
        </p:nvSpPr>
        <p:spPr>
          <a:xfrm>
            <a:off x="-77821" y="-87549"/>
            <a:ext cx="12269821" cy="6945549"/>
          </a:xfrm>
          <a:prstGeom prst="rect">
            <a:avLst/>
          </a:prstGeom>
          <a:solidFill>
            <a:srgbClr val="0C4B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C4B7E"/>
              </a:solidFill>
            </a:endParaRPr>
          </a:p>
        </p:txBody>
      </p:sp>
      <p:sp>
        <p:nvSpPr>
          <p:cNvPr id="6" name="Заголовок 1">
            <a:extLst>
              <a:ext uri="{FF2B5EF4-FFF2-40B4-BE49-F238E27FC236}">
                <a16:creationId xmlns:a16="http://schemas.microsoft.com/office/drawing/2014/main" xmlns="" id="{D17D2D89-075D-D14E-A12D-DD5A7A88E4E9}"/>
              </a:ext>
            </a:extLst>
          </p:cNvPr>
          <p:cNvSpPr txBox="1">
            <a:spLocks/>
          </p:cNvSpPr>
          <p:nvPr/>
        </p:nvSpPr>
        <p:spPr>
          <a:xfrm>
            <a:off x="-38911" y="1459775"/>
            <a:ext cx="12192000" cy="21132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4800" b="1" cap="all" dirty="0" err="1" smtClean="0">
                <a:solidFill>
                  <a:schemeClr val="bg1"/>
                </a:solidFill>
                <a:latin typeface="+mn-lt"/>
                <a:cs typeface="Arial" panose="020B0604020202020204" pitchFamily="34" charset="0"/>
              </a:rPr>
              <a:t>СпасиБо</a:t>
            </a:r>
            <a:r>
              <a:rPr lang="ru-RU" altLang="ru-RU" sz="4800" b="1" cap="all" dirty="0" smtClean="0">
                <a:solidFill>
                  <a:schemeClr val="bg1"/>
                </a:solidFill>
                <a:latin typeface="+mn-lt"/>
                <a:cs typeface="Arial" panose="020B0604020202020204" pitchFamily="34" charset="0"/>
              </a:rPr>
              <a:t> за внимание</a:t>
            </a:r>
          </a:p>
          <a:p>
            <a:pPr algn="ctr">
              <a:lnSpc>
                <a:spcPct val="100000"/>
              </a:lnSpc>
            </a:pPr>
            <a:endParaRPr lang="ru-RU" altLang="ru-RU" sz="4800" b="1" cap="all" dirty="0">
              <a:solidFill>
                <a:schemeClr val="bg1"/>
              </a:solidFill>
              <a:latin typeface="+mn-lt"/>
              <a:cs typeface="Arial" panose="020B0604020202020204" pitchFamily="34" charset="0"/>
            </a:endParaRPr>
          </a:p>
          <a:p>
            <a:pPr algn="ctr">
              <a:lnSpc>
                <a:spcPct val="100000"/>
              </a:lnSpc>
            </a:pPr>
            <a:r>
              <a:rPr lang="ru-RU" sz="2800" dirty="0">
                <a:solidFill>
                  <a:schemeClr val="bg1"/>
                </a:solidFill>
                <a:latin typeface="+mn-lt"/>
              </a:rPr>
              <a:t>Это исследование было проведено в рамках проекта </a:t>
            </a:r>
            <a:r>
              <a:rPr lang="ru-RU" sz="2800" b="1" i="1" dirty="0">
                <a:solidFill>
                  <a:schemeClr val="bg1"/>
                </a:solidFill>
                <a:latin typeface="+mn-lt"/>
              </a:rPr>
              <a:t>620497-</a:t>
            </a:r>
            <a:r>
              <a:rPr lang="en-US" sz="2800" b="1" i="1" dirty="0">
                <a:solidFill>
                  <a:schemeClr val="bg1"/>
                </a:solidFill>
                <a:latin typeface="+mn-lt"/>
              </a:rPr>
              <a:t>EPP</a:t>
            </a:r>
            <a:r>
              <a:rPr lang="ru-RU" sz="2800" b="1" i="1" dirty="0">
                <a:solidFill>
                  <a:schemeClr val="bg1"/>
                </a:solidFill>
                <a:latin typeface="+mn-lt"/>
              </a:rPr>
              <a:t>-1-2020-1-</a:t>
            </a:r>
            <a:r>
              <a:rPr lang="en-US" sz="2800" b="1" i="1" dirty="0">
                <a:solidFill>
                  <a:schemeClr val="bg1"/>
                </a:solidFill>
                <a:latin typeface="+mn-lt"/>
              </a:rPr>
              <a:t>RU</a:t>
            </a:r>
            <a:r>
              <a:rPr lang="ru-RU" sz="2800" b="1" i="1" dirty="0">
                <a:solidFill>
                  <a:schemeClr val="bg1"/>
                </a:solidFill>
                <a:latin typeface="+mn-lt"/>
              </a:rPr>
              <a:t>-</a:t>
            </a:r>
            <a:r>
              <a:rPr lang="en-US" sz="2800" b="1" i="1" dirty="0">
                <a:solidFill>
                  <a:schemeClr val="bg1"/>
                </a:solidFill>
                <a:latin typeface="+mn-lt"/>
              </a:rPr>
              <a:t>EPPJMO</a:t>
            </a:r>
            <a:r>
              <a:rPr lang="ru-RU" sz="2800" b="1" i="1" dirty="0">
                <a:solidFill>
                  <a:schemeClr val="bg1"/>
                </a:solidFill>
                <a:latin typeface="+mn-lt"/>
              </a:rPr>
              <a:t>-</a:t>
            </a:r>
            <a:r>
              <a:rPr lang="en-US" sz="2800" b="1" i="1" dirty="0">
                <a:solidFill>
                  <a:schemeClr val="bg1"/>
                </a:solidFill>
                <a:latin typeface="+mn-lt"/>
              </a:rPr>
              <a:t>MODULE</a:t>
            </a:r>
            <a:r>
              <a:rPr lang="ru-RU" sz="2800" b="1" i="1" dirty="0">
                <a:solidFill>
                  <a:schemeClr val="bg1"/>
                </a:solidFill>
                <a:latin typeface="+mn-lt"/>
              </a:rPr>
              <a:t> “Изменение климата и городское планирование: европейский опыт” (</a:t>
            </a:r>
            <a:r>
              <a:rPr lang="en-US" sz="2800" b="1" i="1" dirty="0">
                <a:solidFill>
                  <a:schemeClr val="bg1"/>
                </a:solidFill>
                <a:latin typeface="+mn-lt"/>
              </a:rPr>
              <a:t>CLEUX</a:t>
            </a:r>
            <a:r>
              <a:rPr lang="ru-RU" sz="2800" b="1" i="1" dirty="0">
                <a:solidFill>
                  <a:schemeClr val="bg1"/>
                </a:solidFill>
                <a:latin typeface="+mn-lt"/>
              </a:rPr>
              <a:t>)</a:t>
            </a:r>
            <a:r>
              <a:rPr lang="ru-RU" sz="2800" dirty="0">
                <a:solidFill>
                  <a:schemeClr val="bg1"/>
                </a:solidFill>
                <a:latin typeface="+mn-lt"/>
              </a:rPr>
              <a:t>, финансируемого при поддержке Европейской комиссии. Выводы и мнения, представленные в настоящем документе, отражают только точку зрения авторов, и Комиссия не может нести ответственность за любое использование информации, содержащейся в нем.</a:t>
            </a:r>
          </a:p>
          <a:p>
            <a:pPr algn="ctr">
              <a:lnSpc>
                <a:spcPct val="100000"/>
              </a:lnSpc>
            </a:pPr>
            <a:endParaRPr lang="ru-RU" altLang="ru-RU" sz="2800" b="1" cap="all" dirty="0" smtClean="0">
              <a:solidFill>
                <a:schemeClr val="bg1"/>
              </a:solidFill>
              <a:latin typeface="+mn-lt"/>
              <a:cs typeface="Arial" panose="020B0604020202020204" pitchFamily="34" charset="0"/>
            </a:endParaRPr>
          </a:p>
          <a:p>
            <a:pPr algn="ctr">
              <a:lnSpc>
                <a:spcPct val="100000"/>
              </a:lnSpc>
            </a:pPr>
            <a:endParaRPr lang="ru-RU" altLang="ru-RU" sz="4800" b="1" cap="all"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372537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3">
            <a:extLst>
              <a:ext uri="{FF2B5EF4-FFF2-40B4-BE49-F238E27FC236}">
                <a16:creationId xmlns:a16="http://schemas.microsoft.com/office/drawing/2014/main" xmlns="" id="{44E212AD-D7BF-3143-B9B3-E8D689089AE1}"/>
              </a:ext>
            </a:extLst>
          </p:cNvPr>
          <p:cNvSpPr txBox="1">
            <a:spLocks/>
          </p:cNvSpPr>
          <p:nvPr/>
        </p:nvSpPr>
        <p:spPr>
          <a:xfrm>
            <a:off x="6392093" y="2157899"/>
            <a:ext cx="5120639" cy="3693140"/>
          </a:xfrm>
          <a:prstGeom prst="rect">
            <a:avLst/>
          </a:prstGeom>
        </p:spPr>
        <p:txBody>
          <a:bodyPr lIns="121920" tIns="60960" rIns="121920" bIns="60960" numCol="2" spcCol="360000"/>
          <a:lstStyle/>
          <a:p>
            <a:endParaRPr lang="ru-RU" sz="2400" dirty="0"/>
          </a:p>
        </p:txBody>
      </p:sp>
      <p:sp>
        <p:nvSpPr>
          <p:cNvPr id="4" name="TextBox 3"/>
          <p:cNvSpPr txBox="1"/>
          <p:nvPr/>
        </p:nvSpPr>
        <p:spPr>
          <a:xfrm>
            <a:off x="486572" y="535780"/>
            <a:ext cx="7913684" cy="1384995"/>
          </a:xfrm>
          <a:prstGeom prst="rect">
            <a:avLst/>
          </a:prstGeom>
          <a:noFill/>
        </p:spPr>
        <p:txBody>
          <a:bodyPr wrap="square" rtlCol="0">
            <a:spAutoFit/>
          </a:bodyPr>
          <a:lstStyle/>
          <a:p>
            <a:r>
              <a:rPr lang="ru-RU" sz="2800" dirty="0" smtClean="0"/>
              <a:t>Научная и образовательная деятельность кафедры «Градостроительство»  в области обеспечения </a:t>
            </a:r>
            <a:r>
              <a:rPr lang="ru-RU" sz="2800" b="1" dirty="0" smtClean="0"/>
              <a:t>устойчивого развития  поселений</a:t>
            </a:r>
            <a:endParaRPr lang="ru-RU" sz="2800" b="1" dirty="0"/>
          </a:p>
        </p:txBody>
      </p:sp>
      <p:sp>
        <p:nvSpPr>
          <p:cNvPr id="7" name="Прямоугольник 6"/>
          <p:cNvSpPr/>
          <p:nvPr/>
        </p:nvSpPr>
        <p:spPr>
          <a:xfrm>
            <a:off x="102229" y="5851040"/>
            <a:ext cx="10098227" cy="954107"/>
          </a:xfrm>
          <a:prstGeom prst="rect">
            <a:avLst/>
          </a:prstGeom>
        </p:spPr>
        <p:txBody>
          <a:bodyPr wrap="square">
            <a:spAutoFit/>
          </a:bodyPr>
          <a:lstStyle/>
          <a:p>
            <a:r>
              <a:rPr lang="en-US" sz="1400" b="1" i="1" dirty="0">
                <a:latin typeface="times new roman" panose="02020603050405020304" pitchFamily="18" charset="0"/>
              </a:rPr>
              <a:t>This research was carried out under the project 620497-EPP-1-2020-1-RU-EPPJMO-MODULE “Climate change and urban planning: European experience” (CLEUX), funded with support from the European Commission. The findings and opinions reported in this paper reflect the views only of the authors, and the Commission cannot be held responsible for any use which may be made of the information contained in it</a:t>
            </a:r>
            <a:endParaRPr lang="ru-RU" sz="1400" dirty="0"/>
          </a:p>
        </p:txBody>
      </p:sp>
      <p:pic>
        <p:nvPicPr>
          <p:cNvPr id="13" name="Picture 2" descr="https://ds02.infourok.ru/uploads/ex/098e/000462d5-0943fbae/img6.jpg"/>
          <p:cNvPicPr>
            <a:picLocks noChangeArrowheads="1"/>
          </p:cNvPicPr>
          <p:nvPr/>
        </p:nvPicPr>
        <p:blipFill rotWithShape="1">
          <a:blip r:embed="rId2">
            <a:extLst>
              <a:ext uri="{28A0092B-C50C-407E-A947-70E740481C1C}">
                <a14:useLocalDpi xmlns:a14="http://schemas.microsoft.com/office/drawing/2010/main" val="0"/>
              </a:ext>
            </a:extLst>
          </a:blip>
          <a:srcRect l="67654" t="47171" r="17460" b="30851"/>
          <a:stretch/>
        </p:blipFill>
        <p:spPr bwMode="auto">
          <a:xfrm>
            <a:off x="9048328" y="535780"/>
            <a:ext cx="2547664" cy="19594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ds02.infourok.ru/uploads/ex/098e/000462d5-0943fbae/img6.jpg"/>
          <p:cNvPicPr>
            <a:picLocks noChangeAspect="1" noChangeArrowheads="1"/>
          </p:cNvPicPr>
          <p:nvPr/>
        </p:nvPicPr>
        <p:blipFill rotWithShape="1">
          <a:blip r:embed="rId2">
            <a:extLst>
              <a:ext uri="{28A0092B-C50C-407E-A947-70E740481C1C}">
                <a14:useLocalDpi xmlns:a14="http://schemas.microsoft.com/office/drawing/2010/main" val="0"/>
              </a:ext>
            </a:extLst>
          </a:blip>
          <a:srcRect t="71064" r="83926" b="6855"/>
          <a:stretch/>
        </p:blipFill>
        <p:spPr bwMode="auto">
          <a:xfrm>
            <a:off x="9048327" y="2614471"/>
            <a:ext cx="2547665" cy="1968610"/>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171326" y="3828994"/>
            <a:ext cx="8444954" cy="1200329"/>
          </a:xfrm>
          <a:prstGeom prst="rect">
            <a:avLst/>
          </a:prstGeom>
        </p:spPr>
        <p:txBody>
          <a:bodyPr wrap="square">
            <a:spAutoFit/>
          </a:bodyPr>
          <a:lstStyle/>
          <a:p>
            <a:r>
              <a:rPr lang="en-US" sz="2400" dirty="0"/>
              <a:t>Erasmus+</a:t>
            </a:r>
            <a:r>
              <a:rPr lang="ru-RU" sz="2400" dirty="0"/>
              <a:t> </a:t>
            </a:r>
            <a:r>
              <a:rPr lang="en-US" sz="2400" dirty="0"/>
              <a:t>Jean Monnet</a:t>
            </a:r>
            <a:r>
              <a:rPr lang="ru-RU" sz="2400" dirty="0"/>
              <a:t> </a:t>
            </a:r>
            <a:r>
              <a:rPr lang="en-GB" sz="2400" dirty="0"/>
              <a:t>Module </a:t>
            </a:r>
            <a:r>
              <a:rPr lang="en-US" sz="2400" b="1" dirty="0"/>
              <a:t>CLEUX</a:t>
            </a:r>
            <a:endParaRPr lang="ru-RU" sz="2400" b="1" dirty="0"/>
          </a:p>
          <a:p>
            <a:r>
              <a:rPr lang="ru-RU" sz="2400" dirty="0" smtClean="0"/>
              <a:t>Изменение </a:t>
            </a:r>
            <a:r>
              <a:rPr lang="ru-RU" sz="2400" dirty="0"/>
              <a:t>климата и городское планирование: опыт Европы </a:t>
            </a:r>
            <a:r>
              <a:rPr lang="en-GB" sz="2400" dirty="0"/>
              <a:t>Climate </a:t>
            </a:r>
            <a:r>
              <a:rPr lang="en-GB" sz="2400" dirty="0" smtClean="0"/>
              <a:t>Change and Urban Planning: </a:t>
            </a:r>
            <a:r>
              <a:rPr lang="en-GB" sz="2400" dirty="0"/>
              <a:t>European </a:t>
            </a:r>
            <a:r>
              <a:rPr lang="en-GB" sz="2400" dirty="0" smtClean="0"/>
              <a:t>Experience</a:t>
            </a:r>
            <a:endParaRPr lang="ru-RU" sz="2400" dirty="0" smtClean="0">
              <a:latin typeface="Georgia"/>
            </a:endParaRPr>
          </a:p>
        </p:txBody>
      </p:sp>
      <p:pic>
        <p:nvPicPr>
          <p:cNvPr id="16" name="Picture 2" descr="https://mgsu.ru/universityabout/Mezdunar-deyat/mezhdunarodnye-projects/current-projects/co-fund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752" y="2531758"/>
            <a:ext cx="3524640" cy="10117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mgsu.ru/en/international/international-projects/cleu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572" y="2532721"/>
            <a:ext cx="2640206" cy="109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569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1370" y="413547"/>
            <a:ext cx="11521279" cy="830997"/>
          </a:xfrm>
          <a:prstGeom prst="rect">
            <a:avLst/>
          </a:prstGeom>
          <a:noFill/>
        </p:spPr>
        <p:txBody>
          <a:bodyPr wrap="square" rtlCol="0">
            <a:spAutoFit/>
          </a:bodyPr>
          <a:lstStyle/>
          <a:p>
            <a:pPr algn="ctr"/>
            <a:r>
              <a:rPr lang="ru-RU" sz="2400" b="1" dirty="0" smtClean="0">
                <a:solidFill>
                  <a:schemeClr val="tx2"/>
                </a:solidFill>
              </a:rPr>
              <a:t>Глобальный вызов изменения климата устойчивому развитию городов: мировой опыт обеспечения жизнедеятельности</a:t>
            </a:r>
            <a:endParaRPr lang="ru-RU" sz="2400" b="1" dirty="0">
              <a:solidFill>
                <a:schemeClr val="tx2"/>
              </a:solidFill>
            </a:endParaRPr>
          </a:p>
        </p:txBody>
      </p:sp>
      <p:pic>
        <p:nvPicPr>
          <p:cNvPr id="6" name="officeArt object" descr="image1.png"/>
          <p:cNvPicPr/>
          <p:nvPr/>
        </p:nvPicPr>
        <p:blipFill>
          <a:blip r:embed="rId2">
            <a:extLst/>
          </a:blip>
          <a:srcRect l="25290" t="20879" r="27431" b="7934"/>
          <a:stretch>
            <a:fillRect/>
          </a:stretch>
        </p:blipFill>
        <p:spPr>
          <a:xfrm>
            <a:off x="2855640" y="1337142"/>
            <a:ext cx="6192688" cy="5044186"/>
          </a:xfrm>
          <a:prstGeom prst="rect">
            <a:avLst/>
          </a:prstGeom>
          <a:ln w="12700" cap="flat">
            <a:noFill/>
            <a:miter lim="400000"/>
          </a:ln>
          <a:effectLst/>
        </p:spPr>
      </p:pic>
    </p:spTree>
    <p:extLst>
      <p:ext uri="{BB962C8B-B14F-4D97-AF65-F5344CB8AC3E}">
        <p14:creationId xmlns:p14="http://schemas.microsoft.com/office/powerpoint/2010/main" val="111168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807216030"/>
              </p:ext>
            </p:extLst>
          </p:nvPr>
        </p:nvGraphicFramePr>
        <p:xfrm>
          <a:off x="119336" y="155097"/>
          <a:ext cx="11905323" cy="5938199"/>
        </p:xfrm>
        <a:graphic>
          <a:graphicData uri="http://schemas.openxmlformats.org/drawingml/2006/table">
            <a:tbl>
              <a:tblPr firstRow="1" firstCol="1" bandRow="1">
                <a:tableStyleId>{C083E6E3-FA7D-4D7B-A595-EF9225AFEA82}</a:tableStyleId>
              </a:tblPr>
              <a:tblGrid>
                <a:gridCol w="3023231"/>
                <a:gridCol w="2525525"/>
                <a:gridCol w="6356567"/>
              </a:tblGrid>
              <a:tr h="255435">
                <a:tc gridSpan="3">
                  <a:txBody>
                    <a:bodyPr/>
                    <a:lstStyle/>
                    <a:p>
                      <a:pPr indent="0" algn="ctr">
                        <a:lnSpc>
                          <a:spcPct val="115000"/>
                        </a:lnSpc>
                        <a:spcAft>
                          <a:spcPts val="0"/>
                        </a:spcAft>
                      </a:pPr>
                      <a:r>
                        <a:rPr lang="ru-RU" sz="2000" dirty="0" smtClean="0">
                          <a:effectLst/>
                          <a:uFill>
                            <a:solidFill>
                              <a:srgbClr val="000000"/>
                            </a:solidFill>
                          </a:uFill>
                        </a:rPr>
                        <a:t>Последствия </a:t>
                      </a:r>
                      <a:r>
                        <a:rPr lang="ru-RU" sz="2000" dirty="0">
                          <a:effectLst/>
                          <a:uFill>
                            <a:solidFill>
                              <a:srgbClr val="000000"/>
                            </a:solidFill>
                          </a:uFill>
                        </a:rPr>
                        <a:t>изменения климата</a:t>
                      </a:r>
                      <a:endParaRPr lang="ru-RU" sz="1800" b="1" dirty="0">
                        <a:solidFill>
                          <a:srgbClr val="000000"/>
                        </a:solidFill>
                        <a:effectLst/>
                        <a:uFill>
                          <a:solidFill>
                            <a:srgbClr val="000000"/>
                          </a:solidFill>
                        </a:uFill>
                        <a:latin typeface="Times New Roman"/>
                        <a:ea typeface="Arial Unicode MS"/>
                        <a:cs typeface="Arial Unicode MS"/>
                      </a:endParaRPr>
                    </a:p>
                  </a:txBody>
                  <a:tcPr marL="31851" marR="31851" marT="23888" marB="23888"/>
                </a:tc>
                <a:tc hMerge="1">
                  <a:txBody>
                    <a:bodyPr/>
                    <a:lstStyle/>
                    <a:p>
                      <a:endParaRPr lang="ru-RU"/>
                    </a:p>
                  </a:txBody>
                  <a:tcPr/>
                </a:tc>
                <a:tc hMerge="1">
                  <a:txBody>
                    <a:bodyPr/>
                    <a:lstStyle/>
                    <a:p>
                      <a:endParaRPr lang="ru-RU"/>
                    </a:p>
                  </a:txBody>
                  <a:tcPr/>
                </a:tc>
              </a:tr>
              <a:tr h="302380">
                <a:tc>
                  <a:txBody>
                    <a:bodyPr/>
                    <a:lstStyle/>
                    <a:p>
                      <a:pPr indent="0" algn="ctr">
                        <a:lnSpc>
                          <a:spcPct val="107000"/>
                        </a:lnSpc>
                        <a:spcAft>
                          <a:spcPts val="0"/>
                        </a:spcAft>
                        <a:tabLst>
                          <a:tab pos="914400" algn="l"/>
                        </a:tabLst>
                      </a:pPr>
                      <a:r>
                        <a:rPr lang="en-US" sz="1200" b="1" dirty="0" err="1">
                          <a:effectLst/>
                          <a:uFill>
                            <a:solidFill>
                              <a:srgbClr val="000000"/>
                            </a:solidFill>
                          </a:uFill>
                        </a:rPr>
                        <a:t>Климатический</a:t>
                      </a:r>
                      <a:r>
                        <a:rPr lang="en-US" sz="1200" b="1" dirty="0">
                          <a:effectLst/>
                          <a:uFill>
                            <a:solidFill>
                              <a:srgbClr val="000000"/>
                            </a:solidFill>
                          </a:uFill>
                        </a:rPr>
                        <a:t> </a:t>
                      </a:r>
                      <a:r>
                        <a:rPr lang="en-US" sz="1200" b="1" dirty="0" err="1">
                          <a:effectLst/>
                          <a:uFill>
                            <a:solidFill>
                              <a:srgbClr val="000000"/>
                            </a:solidFill>
                          </a:uFill>
                        </a:rPr>
                        <a:t>феномен</a:t>
                      </a:r>
                      <a:endParaRPr lang="ru-RU" sz="1400" b="1" dirty="0">
                        <a:solidFill>
                          <a:srgbClr val="000000"/>
                        </a:solidFill>
                        <a:effectLst/>
                        <a:uFill>
                          <a:solidFill>
                            <a:srgbClr val="000000"/>
                          </a:solidFill>
                        </a:uFill>
                        <a:latin typeface="Times New Roman"/>
                        <a:ea typeface="Arial Unicode MS"/>
                        <a:cs typeface="Arial Unicode MS"/>
                      </a:endParaRPr>
                    </a:p>
                  </a:txBody>
                  <a:tcPr marL="31851" marR="31851" marT="23888" marB="23888" anchor="ctr"/>
                </a:tc>
                <a:tc>
                  <a:txBody>
                    <a:bodyPr/>
                    <a:lstStyle/>
                    <a:p>
                      <a:pPr indent="0" algn="ctr">
                        <a:lnSpc>
                          <a:spcPct val="107000"/>
                        </a:lnSpc>
                        <a:spcAft>
                          <a:spcPts val="0"/>
                        </a:spcAft>
                        <a:tabLst>
                          <a:tab pos="914400" algn="l"/>
                        </a:tabLst>
                      </a:pPr>
                      <a:r>
                        <a:rPr lang="en-US" sz="1200" b="1" dirty="0" err="1">
                          <a:effectLst/>
                          <a:uFill>
                            <a:solidFill>
                              <a:srgbClr val="000000"/>
                            </a:solidFill>
                          </a:uFill>
                        </a:rPr>
                        <a:t>Вероятность</a:t>
                      </a:r>
                      <a:endParaRPr lang="ru-RU" sz="1400" b="1" dirty="0">
                        <a:solidFill>
                          <a:srgbClr val="000000"/>
                        </a:solidFill>
                        <a:effectLst/>
                        <a:uFill>
                          <a:solidFill>
                            <a:srgbClr val="000000"/>
                          </a:solidFill>
                        </a:uFill>
                        <a:latin typeface="Times New Roman"/>
                        <a:ea typeface="Arial Unicode MS"/>
                        <a:cs typeface="Arial Unicode MS"/>
                      </a:endParaRPr>
                    </a:p>
                  </a:txBody>
                  <a:tcPr marL="31851" marR="31851" marT="23888" marB="23888" anchor="ctr"/>
                </a:tc>
                <a:tc>
                  <a:txBody>
                    <a:bodyPr/>
                    <a:lstStyle/>
                    <a:p>
                      <a:pPr indent="0" algn="ctr">
                        <a:lnSpc>
                          <a:spcPct val="107000"/>
                        </a:lnSpc>
                        <a:spcAft>
                          <a:spcPts val="0"/>
                        </a:spcAft>
                        <a:tabLst>
                          <a:tab pos="914400" algn="l"/>
                          <a:tab pos="1828800" algn="l"/>
                          <a:tab pos="2743200" algn="l"/>
                        </a:tabLst>
                      </a:pPr>
                      <a:r>
                        <a:rPr lang="en-US" sz="1200" b="1" dirty="0" err="1">
                          <a:effectLst/>
                          <a:uFill>
                            <a:solidFill>
                              <a:srgbClr val="000000"/>
                            </a:solidFill>
                          </a:uFill>
                        </a:rPr>
                        <a:t>Основные</a:t>
                      </a:r>
                      <a:r>
                        <a:rPr lang="en-US" sz="1200" b="1" dirty="0">
                          <a:effectLst/>
                          <a:uFill>
                            <a:solidFill>
                              <a:srgbClr val="000000"/>
                            </a:solidFill>
                          </a:uFill>
                        </a:rPr>
                        <a:t> </a:t>
                      </a:r>
                      <a:r>
                        <a:rPr lang="en-US" sz="1200" b="1" dirty="0" err="1">
                          <a:effectLst/>
                          <a:uFill>
                            <a:solidFill>
                              <a:srgbClr val="000000"/>
                            </a:solidFill>
                          </a:uFill>
                        </a:rPr>
                        <a:t>предполагаемые</a:t>
                      </a:r>
                      <a:r>
                        <a:rPr lang="en-US" sz="1200" b="1" dirty="0">
                          <a:effectLst/>
                          <a:uFill>
                            <a:solidFill>
                              <a:srgbClr val="000000"/>
                            </a:solidFill>
                          </a:uFill>
                        </a:rPr>
                        <a:t> </a:t>
                      </a:r>
                      <a:r>
                        <a:rPr lang="en-US" sz="1200" b="1" dirty="0" err="1">
                          <a:effectLst/>
                          <a:uFill>
                            <a:solidFill>
                              <a:srgbClr val="000000"/>
                            </a:solidFill>
                          </a:uFill>
                        </a:rPr>
                        <a:t>последствия</a:t>
                      </a:r>
                      <a:endParaRPr lang="ru-RU" sz="1400" b="1" dirty="0">
                        <a:solidFill>
                          <a:srgbClr val="000000"/>
                        </a:solidFill>
                        <a:effectLst/>
                        <a:uFill>
                          <a:solidFill>
                            <a:srgbClr val="000000"/>
                          </a:solidFill>
                        </a:uFill>
                        <a:latin typeface="Times New Roman"/>
                        <a:ea typeface="Arial Unicode MS"/>
                        <a:cs typeface="Arial Unicode MS"/>
                      </a:endParaRPr>
                    </a:p>
                  </a:txBody>
                  <a:tcPr marL="31851" marR="31851" marT="23888" marB="23888" anchor="ctr"/>
                </a:tc>
              </a:tr>
              <a:tr h="422413">
                <a:tc>
                  <a:txBody>
                    <a:bodyPr/>
                    <a:lstStyle/>
                    <a:p>
                      <a:pPr indent="0" algn="ctr">
                        <a:lnSpc>
                          <a:spcPct val="107000"/>
                        </a:lnSpc>
                        <a:spcAft>
                          <a:spcPts val="0"/>
                        </a:spcAft>
                        <a:tabLst>
                          <a:tab pos="914400" algn="l"/>
                        </a:tabLst>
                      </a:pPr>
                      <a:r>
                        <a:rPr lang="ru-RU" sz="1200">
                          <a:effectLst/>
                          <a:uFill>
                            <a:solidFill>
                              <a:srgbClr val="000000"/>
                            </a:solidFill>
                          </a:uFill>
                        </a:rPr>
                        <a:t>Меньше холодных дней и ночей</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c>
                  <a:txBody>
                    <a:bodyPr/>
                    <a:lstStyle/>
                    <a:p>
                      <a:pPr indent="0" algn="ctr">
                        <a:lnSpc>
                          <a:spcPct val="107000"/>
                        </a:lnSpc>
                        <a:spcAft>
                          <a:spcPts val="0"/>
                        </a:spcAft>
                        <a:tabLst>
                          <a:tab pos="914400" algn="l"/>
                        </a:tabLst>
                      </a:pPr>
                      <a:r>
                        <a:rPr lang="en-US" sz="1200">
                          <a:effectLst/>
                          <a:uFill>
                            <a:solidFill>
                              <a:srgbClr val="000000"/>
                            </a:solidFill>
                          </a:uFill>
                        </a:rPr>
                        <a:t>Почти абсолютная</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c>
                  <a:txBody>
                    <a:bodyPr/>
                    <a:lstStyle/>
                    <a:p>
                      <a:pPr indent="0" algn="l">
                        <a:lnSpc>
                          <a:spcPct val="107000"/>
                        </a:lnSpc>
                        <a:spcAft>
                          <a:spcPts val="0"/>
                        </a:spcAft>
                        <a:tabLst>
                          <a:tab pos="914400" algn="l"/>
                          <a:tab pos="1828800" algn="l"/>
                          <a:tab pos="2743200" algn="l"/>
                        </a:tabLst>
                      </a:pPr>
                      <a:r>
                        <a:rPr lang="ru-RU" sz="1200">
                          <a:effectLst/>
                          <a:uFill>
                            <a:solidFill>
                              <a:srgbClr val="000000"/>
                            </a:solidFill>
                          </a:uFill>
                        </a:rPr>
                        <a:t>Снижение потребности в энергии для отопления</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r>
              <a:tr h="542446">
                <a:tc>
                  <a:txBody>
                    <a:bodyPr/>
                    <a:lstStyle/>
                    <a:p>
                      <a:pPr indent="0" algn="ctr">
                        <a:lnSpc>
                          <a:spcPct val="107000"/>
                        </a:lnSpc>
                        <a:spcAft>
                          <a:spcPts val="0"/>
                        </a:spcAft>
                        <a:tabLst>
                          <a:tab pos="914400" algn="l"/>
                        </a:tabLst>
                      </a:pPr>
                      <a:r>
                        <a:rPr lang="en-US" sz="1200">
                          <a:effectLst/>
                          <a:uFill>
                            <a:solidFill>
                              <a:srgbClr val="000000"/>
                            </a:solidFill>
                          </a:uFill>
                        </a:rPr>
                        <a:t>Более высокая температура</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c>
                  <a:txBody>
                    <a:bodyPr/>
                    <a:lstStyle/>
                    <a:p>
                      <a:pPr indent="0" algn="ctr">
                        <a:lnSpc>
                          <a:spcPct val="107000"/>
                        </a:lnSpc>
                        <a:spcAft>
                          <a:spcPts val="0"/>
                        </a:spcAft>
                        <a:tabLst>
                          <a:tab pos="914400" algn="l"/>
                        </a:tabLst>
                      </a:pPr>
                      <a:r>
                        <a:rPr lang="en-US" sz="1200">
                          <a:effectLst/>
                          <a:uFill>
                            <a:solidFill>
                              <a:srgbClr val="000000"/>
                            </a:solidFill>
                          </a:uFill>
                        </a:rPr>
                        <a:t>Почти абсолютная</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c>
                  <a:txBody>
                    <a:bodyPr/>
                    <a:lstStyle/>
                    <a:p>
                      <a:pPr indent="0" algn="l">
                        <a:lnSpc>
                          <a:spcPct val="107000"/>
                        </a:lnSpc>
                        <a:spcAft>
                          <a:spcPts val="0"/>
                        </a:spcAft>
                        <a:tabLst>
                          <a:tab pos="914400" algn="l"/>
                          <a:tab pos="1828800" algn="l"/>
                          <a:tab pos="2743200" algn="l"/>
                        </a:tabLst>
                      </a:pPr>
                      <a:r>
                        <a:rPr lang="ru-RU" sz="1200">
                          <a:effectLst/>
                          <a:uFill>
                            <a:solidFill>
                              <a:srgbClr val="000000"/>
                            </a:solidFill>
                          </a:uFill>
                        </a:rPr>
                        <a:t>Меньше повреждений транспортной системы от снега и льда,. Изменение области вечной мерзлоты, ущерб зданиям и инфраструктуре.</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r>
              <a:tr h="782513">
                <a:tc>
                  <a:txBody>
                    <a:bodyPr/>
                    <a:lstStyle/>
                    <a:p>
                      <a:pPr indent="0" algn="ctr">
                        <a:lnSpc>
                          <a:spcPct val="107000"/>
                        </a:lnSpc>
                        <a:spcAft>
                          <a:spcPts val="0"/>
                        </a:spcAft>
                        <a:tabLst>
                          <a:tab pos="914400" algn="l"/>
                        </a:tabLst>
                      </a:pPr>
                      <a:r>
                        <a:rPr lang="ru-RU" sz="1200">
                          <a:effectLst/>
                          <a:uFill>
                            <a:solidFill>
                              <a:srgbClr val="000000"/>
                            </a:solidFill>
                          </a:uFill>
                        </a:rPr>
                        <a:t>«Волны жары»: частота растёт на большей части суши</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c>
                  <a:txBody>
                    <a:bodyPr/>
                    <a:lstStyle/>
                    <a:p>
                      <a:pPr indent="0" algn="ctr">
                        <a:lnSpc>
                          <a:spcPct val="107000"/>
                        </a:lnSpc>
                        <a:spcAft>
                          <a:spcPts val="0"/>
                        </a:spcAft>
                        <a:tabLst>
                          <a:tab pos="914400" algn="l"/>
                        </a:tabLst>
                      </a:pPr>
                      <a:r>
                        <a:rPr lang="en-US" sz="1200">
                          <a:effectLst/>
                          <a:uFill>
                            <a:solidFill>
                              <a:srgbClr val="000000"/>
                            </a:solidFill>
                          </a:uFill>
                        </a:rPr>
                        <a:t>Весьма вероятно</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c>
                  <a:txBody>
                    <a:bodyPr/>
                    <a:lstStyle/>
                    <a:p>
                      <a:pPr indent="0" algn="l">
                        <a:lnSpc>
                          <a:spcPct val="107000"/>
                        </a:lnSpc>
                        <a:spcAft>
                          <a:spcPts val="0"/>
                        </a:spcAft>
                        <a:tabLst>
                          <a:tab pos="914400" algn="l"/>
                          <a:tab pos="1828800" algn="l"/>
                          <a:tab pos="2743200" algn="l"/>
                        </a:tabLst>
                      </a:pPr>
                      <a:r>
                        <a:rPr lang="ru-RU" sz="1200">
                          <a:effectLst/>
                          <a:uFill>
                            <a:solidFill>
                              <a:srgbClr val="000000"/>
                            </a:solidFill>
                          </a:uFill>
                        </a:rPr>
                        <a:t>Снижение качества жизни людей в жарких регионах без кондиционеров воздуха; влияние на пожилых, малолетних и бедных жителей, включая значительное количество смертельных случаев. </a:t>
                      </a:r>
                      <a:r>
                        <a:rPr lang="en-US" sz="1200">
                          <a:effectLst/>
                          <a:uFill>
                            <a:solidFill>
                              <a:srgbClr val="000000"/>
                            </a:solidFill>
                          </a:uFill>
                        </a:rPr>
                        <a:t>Увеличение энергии, используемой для кондиционирования.</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r>
              <a:tr h="902546">
                <a:tc>
                  <a:txBody>
                    <a:bodyPr/>
                    <a:lstStyle/>
                    <a:p>
                      <a:pPr indent="0" algn="ctr">
                        <a:lnSpc>
                          <a:spcPct val="107000"/>
                        </a:lnSpc>
                        <a:spcAft>
                          <a:spcPts val="0"/>
                        </a:spcAft>
                        <a:tabLst>
                          <a:tab pos="914400" algn="l"/>
                        </a:tabLst>
                      </a:pPr>
                      <a:r>
                        <a:rPr lang="ru-RU" sz="1200">
                          <a:effectLst/>
                          <a:uFill>
                            <a:solidFill>
                              <a:srgbClr val="000000"/>
                            </a:solidFill>
                          </a:uFill>
                        </a:rPr>
                        <a:t>Интенсивные осадки: частота растёт в большинстве регионов</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c>
                  <a:txBody>
                    <a:bodyPr/>
                    <a:lstStyle/>
                    <a:p>
                      <a:pPr indent="0" algn="ctr">
                        <a:lnSpc>
                          <a:spcPct val="107000"/>
                        </a:lnSpc>
                        <a:spcAft>
                          <a:spcPts val="0"/>
                        </a:spcAft>
                        <a:tabLst>
                          <a:tab pos="914400" algn="l"/>
                        </a:tabLst>
                      </a:pPr>
                      <a:r>
                        <a:rPr lang="en-US" sz="1200">
                          <a:effectLst/>
                          <a:uFill>
                            <a:solidFill>
                              <a:srgbClr val="000000"/>
                            </a:solidFill>
                          </a:uFill>
                        </a:rPr>
                        <a:t>Весьма вероятно</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c>
                  <a:txBody>
                    <a:bodyPr/>
                    <a:lstStyle/>
                    <a:p>
                      <a:pPr indent="0" algn="l">
                        <a:lnSpc>
                          <a:spcPct val="107000"/>
                        </a:lnSpc>
                        <a:spcAft>
                          <a:spcPts val="0"/>
                        </a:spcAft>
                        <a:tabLst>
                          <a:tab pos="914400" algn="l"/>
                          <a:tab pos="1828800" algn="l"/>
                          <a:tab pos="2743200" algn="l"/>
                        </a:tabLst>
                      </a:pPr>
                      <a:r>
                        <a:rPr lang="ru-RU" sz="1200">
                          <a:effectLst/>
                          <a:uFill>
                            <a:solidFill>
                              <a:srgbClr val="000000"/>
                            </a:solidFill>
                          </a:uFill>
                        </a:rPr>
                        <a:t>Разрушение поселений, экономики, транспорта наводнениями. Значительное количество смертельных случаев и пострадавших, ущерб материальным активам и инфраструктуре. Возможность использовать дождевую воду для производства электроэнергии во многих регионах.</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r>
              <a:tr h="662480">
                <a:tc>
                  <a:txBody>
                    <a:bodyPr/>
                    <a:lstStyle/>
                    <a:p>
                      <a:pPr indent="0" algn="ctr">
                        <a:lnSpc>
                          <a:spcPct val="107000"/>
                        </a:lnSpc>
                        <a:spcAft>
                          <a:spcPts val="0"/>
                        </a:spcAft>
                        <a:tabLst>
                          <a:tab pos="914400" algn="l"/>
                        </a:tabLst>
                      </a:pPr>
                      <a:r>
                        <a:rPr lang="en-US" sz="1200">
                          <a:effectLst/>
                          <a:uFill>
                            <a:solidFill>
                              <a:srgbClr val="000000"/>
                            </a:solidFill>
                          </a:uFill>
                        </a:rPr>
                        <a:t>Территории, страдающие от засухи</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c>
                  <a:txBody>
                    <a:bodyPr/>
                    <a:lstStyle/>
                    <a:p>
                      <a:pPr indent="0" algn="ctr">
                        <a:lnSpc>
                          <a:spcPct val="107000"/>
                        </a:lnSpc>
                        <a:spcAft>
                          <a:spcPts val="0"/>
                        </a:spcAft>
                        <a:tabLst>
                          <a:tab pos="914400" algn="l"/>
                        </a:tabLst>
                      </a:pPr>
                      <a:r>
                        <a:rPr lang="en-US" sz="1200">
                          <a:effectLst/>
                          <a:uFill>
                            <a:solidFill>
                              <a:srgbClr val="000000"/>
                            </a:solidFill>
                          </a:uFill>
                        </a:rPr>
                        <a:t>Вероятно</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c>
                  <a:txBody>
                    <a:bodyPr/>
                    <a:lstStyle/>
                    <a:p>
                      <a:pPr indent="0" algn="l">
                        <a:lnSpc>
                          <a:spcPct val="107000"/>
                        </a:lnSpc>
                        <a:spcAft>
                          <a:spcPts val="0"/>
                        </a:spcAft>
                        <a:tabLst>
                          <a:tab pos="914400" algn="l"/>
                          <a:tab pos="1828800" algn="l"/>
                          <a:tab pos="2743200" algn="l"/>
                        </a:tabLst>
                      </a:pPr>
                      <a:r>
                        <a:rPr lang="ru-RU" sz="1200" dirty="0">
                          <a:effectLst/>
                          <a:uFill>
                            <a:solidFill>
                              <a:srgbClr val="000000"/>
                            </a:solidFill>
                          </a:uFill>
                        </a:rPr>
                        <a:t>Нехватка воды для людей, промышленности и сферы услуг; снижение количества электроэнергии, вырабатываемой гидроэлектростанциями. </a:t>
                      </a:r>
                      <a:r>
                        <a:rPr lang="en-US" sz="1200" dirty="0" err="1">
                          <a:effectLst/>
                          <a:uFill>
                            <a:solidFill>
                              <a:srgbClr val="000000"/>
                            </a:solidFill>
                          </a:uFill>
                        </a:rPr>
                        <a:t>Возможна</a:t>
                      </a:r>
                      <a:r>
                        <a:rPr lang="en-US" sz="1200" dirty="0">
                          <a:effectLst/>
                          <a:uFill>
                            <a:solidFill>
                              <a:srgbClr val="000000"/>
                            </a:solidFill>
                          </a:uFill>
                        </a:rPr>
                        <a:t> </a:t>
                      </a:r>
                      <a:r>
                        <a:rPr lang="en-US" sz="1200" dirty="0" err="1">
                          <a:effectLst/>
                          <a:uFill>
                            <a:solidFill>
                              <a:srgbClr val="000000"/>
                            </a:solidFill>
                          </a:uFill>
                        </a:rPr>
                        <a:t>миграция</a:t>
                      </a:r>
                      <a:r>
                        <a:rPr lang="en-US" sz="1200" dirty="0">
                          <a:effectLst/>
                          <a:uFill>
                            <a:solidFill>
                              <a:srgbClr val="000000"/>
                            </a:solidFill>
                          </a:uFill>
                        </a:rPr>
                        <a:t> </a:t>
                      </a:r>
                      <a:r>
                        <a:rPr lang="en-US" sz="1200" dirty="0" err="1">
                          <a:effectLst/>
                          <a:uFill>
                            <a:solidFill>
                              <a:srgbClr val="000000"/>
                            </a:solidFill>
                          </a:uFill>
                        </a:rPr>
                        <a:t>людей</a:t>
                      </a:r>
                      <a:r>
                        <a:rPr lang="en-US" sz="1200" dirty="0">
                          <a:effectLst/>
                          <a:uFill>
                            <a:solidFill>
                              <a:srgbClr val="000000"/>
                            </a:solidFill>
                          </a:uFill>
                        </a:rPr>
                        <a:t>.</a:t>
                      </a:r>
                      <a:endParaRPr lang="ru-RU" sz="1400" dirty="0">
                        <a:solidFill>
                          <a:srgbClr val="000000"/>
                        </a:solidFill>
                        <a:effectLst/>
                        <a:uFill>
                          <a:solidFill>
                            <a:srgbClr val="000000"/>
                          </a:solidFill>
                        </a:uFill>
                        <a:latin typeface="Times New Roman"/>
                        <a:ea typeface="Arial Unicode MS"/>
                        <a:cs typeface="Arial Unicode MS"/>
                      </a:endParaRPr>
                    </a:p>
                  </a:txBody>
                  <a:tcPr marL="31851" marR="31851" marT="23888" marB="23888"/>
                </a:tc>
              </a:tr>
              <a:tr h="1142612">
                <a:tc>
                  <a:txBody>
                    <a:bodyPr/>
                    <a:lstStyle/>
                    <a:p>
                      <a:pPr indent="0" algn="ctr">
                        <a:lnSpc>
                          <a:spcPct val="107000"/>
                        </a:lnSpc>
                        <a:spcAft>
                          <a:spcPts val="0"/>
                        </a:spcAft>
                        <a:tabLst>
                          <a:tab pos="914400" algn="l"/>
                        </a:tabLst>
                      </a:pPr>
                      <a:r>
                        <a:rPr lang="ru-RU" sz="1200">
                          <a:effectLst/>
                          <a:uFill>
                            <a:solidFill>
                              <a:srgbClr val="000000"/>
                            </a:solidFill>
                          </a:uFill>
                        </a:rPr>
                        <a:t>Увеличение количества мощных тропических циклонов</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c>
                  <a:txBody>
                    <a:bodyPr/>
                    <a:lstStyle/>
                    <a:p>
                      <a:pPr indent="0" algn="ctr">
                        <a:lnSpc>
                          <a:spcPct val="107000"/>
                        </a:lnSpc>
                        <a:spcAft>
                          <a:spcPts val="0"/>
                        </a:spcAft>
                        <a:tabLst>
                          <a:tab pos="914400" algn="l"/>
                        </a:tabLst>
                      </a:pPr>
                      <a:r>
                        <a:rPr lang="en-US" sz="1200">
                          <a:effectLst/>
                          <a:uFill>
                            <a:solidFill>
                              <a:srgbClr val="000000"/>
                            </a:solidFill>
                          </a:uFill>
                        </a:rPr>
                        <a:t>Вероятно</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c>
                  <a:txBody>
                    <a:bodyPr/>
                    <a:lstStyle/>
                    <a:p>
                      <a:pPr indent="0" algn="just">
                        <a:lnSpc>
                          <a:spcPct val="107000"/>
                        </a:lnSpc>
                        <a:spcAft>
                          <a:spcPts val="0"/>
                        </a:spcAft>
                      </a:pPr>
                      <a:r>
                        <a:rPr lang="ru-RU" sz="1200">
                          <a:effectLst/>
                          <a:uFill>
                            <a:solidFill>
                              <a:srgbClr val="000000"/>
                            </a:solidFill>
                          </a:uFill>
                        </a:rPr>
                        <a:t>Разрушение поселений наводнениями и ветром. Разрушение системы водоснабжения. Прекращение страхового возмещения на территориях с высокой степенью риска (по крайней мере в развитых странах). Большое количество смертельных случаев, пострадавших, значительный ущерб собственности. Возможна миграция населения.</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r>
              <a:tr h="782513">
                <a:tc>
                  <a:txBody>
                    <a:bodyPr/>
                    <a:lstStyle/>
                    <a:p>
                      <a:pPr indent="0" algn="ctr">
                        <a:lnSpc>
                          <a:spcPct val="107000"/>
                        </a:lnSpc>
                        <a:spcAft>
                          <a:spcPts val="0"/>
                        </a:spcAft>
                        <a:tabLst>
                          <a:tab pos="914400" algn="l"/>
                        </a:tabLst>
                      </a:pPr>
                      <a:r>
                        <a:rPr lang="ru-RU" sz="1200">
                          <a:effectLst/>
                          <a:uFill>
                            <a:solidFill>
                              <a:srgbClr val="000000"/>
                            </a:solidFill>
                          </a:uFill>
                        </a:rPr>
                        <a:t>Более частое резкое повышение уровня моря, включая цунами</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c>
                  <a:txBody>
                    <a:bodyPr/>
                    <a:lstStyle/>
                    <a:p>
                      <a:pPr indent="0" algn="ctr">
                        <a:lnSpc>
                          <a:spcPct val="107000"/>
                        </a:lnSpc>
                        <a:spcAft>
                          <a:spcPts val="0"/>
                        </a:spcAft>
                        <a:tabLst>
                          <a:tab pos="914400" algn="l"/>
                        </a:tabLst>
                      </a:pPr>
                      <a:r>
                        <a:rPr lang="en-US" sz="1200">
                          <a:effectLst/>
                          <a:uFill>
                            <a:solidFill>
                              <a:srgbClr val="000000"/>
                            </a:solidFill>
                          </a:uFill>
                        </a:rPr>
                        <a:t>Вероятно</a:t>
                      </a:r>
                      <a:endParaRPr lang="ru-RU" sz="1400">
                        <a:solidFill>
                          <a:srgbClr val="000000"/>
                        </a:solidFill>
                        <a:effectLst/>
                        <a:uFill>
                          <a:solidFill>
                            <a:srgbClr val="000000"/>
                          </a:solidFill>
                        </a:uFill>
                        <a:latin typeface="Times New Roman"/>
                        <a:ea typeface="Arial Unicode MS"/>
                        <a:cs typeface="Arial Unicode MS"/>
                      </a:endParaRPr>
                    </a:p>
                  </a:txBody>
                  <a:tcPr marL="31851" marR="31851" marT="23888" marB="23888"/>
                </a:tc>
                <a:tc>
                  <a:txBody>
                    <a:bodyPr/>
                    <a:lstStyle/>
                    <a:p>
                      <a:pPr indent="0" algn="just">
                        <a:lnSpc>
                          <a:spcPct val="107000"/>
                        </a:lnSpc>
                        <a:spcAft>
                          <a:spcPts val="0"/>
                        </a:spcAft>
                      </a:pPr>
                      <a:r>
                        <a:rPr lang="ru-RU" sz="1200" dirty="0">
                          <a:effectLst/>
                          <a:uFill>
                            <a:solidFill>
                              <a:srgbClr val="000000"/>
                            </a:solidFill>
                          </a:uFill>
                        </a:rPr>
                        <a:t>Снижение количества пресной воды из-за проникновения в нее морской. Большое количество смертельных случаев, пострадавших, значительный ущерб собственности. Возможна миграция населения.</a:t>
                      </a:r>
                      <a:endParaRPr lang="ru-RU" sz="1400" dirty="0">
                        <a:solidFill>
                          <a:srgbClr val="000000"/>
                        </a:solidFill>
                        <a:effectLst/>
                        <a:uFill>
                          <a:solidFill>
                            <a:srgbClr val="000000"/>
                          </a:solidFill>
                        </a:uFill>
                        <a:latin typeface="Times New Roman"/>
                        <a:ea typeface="Arial Unicode MS"/>
                        <a:cs typeface="Arial Unicode MS"/>
                      </a:endParaRPr>
                    </a:p>
                  </a:txBody>
                  <a:tcPr marL="31851" marR="31851" marT="23888" marB="23888"/>
                </a:tc>
              </a:tr>
            </a:tbl>
          </a:graphicData>
        </a:graphic>
      </p:graphicFrame>
    </p:spTree>
    <p:extLst>
      <p:ext uri="{BB962C8B-B14F-4D97-AF65-F5344CB8AC3E}">
        <p14:creationId xmlns:p14="http://schemas.microsoft.com/office/powerpoint/2010/main" val="3118738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3">
            <a:extLst>
              <a:ext uri="{FF2B5EF4-FFF2-40B4-BE49-F238E27FC236}">
                <a16:creationId xmlns:a16="http://schemas.microsoft.com/office/drawing/2014/main" xmlns="" id="{44E212AD-D7BF-3143-B9B3-E8D689089AE1}"/>
              </a:ext>
            </a:extLst>
          </p:cNvPr>
          <p:cNvSpPr txBox="1">
            <a:spLocks/>
          </p:cNvSpPr>
          <p:nvPr/>
        </p:nvSpPr>
        <p:spPr>
          <a:xfrm>
            <a:off x="6392092" y="1771436"/>
            <a:ext cx="5120639" cy="3693140"/>
          </a:xfrm>
          <a:prstGeom prst="rect">
            <a:avLst/>
          </a:prstGeom>
        </p:spPr>
        <p:txBody>
          <a:bodyPr lIns="121920" tIns="60960" rIns="121920" bIns="60960" numCol="2" spcCol="360000"/>
          <a:lstStyle/>
          <a:p>
            <a:endParaRPr lang="ru-RU" sz="2400" dirty="0"/>
          </a:p>
        </p:txBody>
      </p:sp>
      <p:sp>
        <p:nvSpPr>
          <p:cNvPr id="3" name="TextBox 2"/>
          <p:cNvSpPr txBox="1"/>
          <p:nvPr/>
        </p:nvSpPr>
        <p:spPr>
          <a:xfrm>
            <a:off x="17940" y="704231"/>
            <a:ext cx="5568623" cy="461665"/>
          </a:xfrm>
          <a:prstGeom prst="rect">
            <a:avLst/>
          </a:prstGeom>
          <a:noFill/>
        </p:spPr>
        <p:txBody>
          <a:bodyPr wrap="square" rtlCol="0">
            <a:spAutoFit/>
          </a:bodyPr>
          <a:lstStyle/>
          <a:p>
            <a:pPr algn="ctr"/>
            <a:r>
              <a:rPr lang="ru-RU" sz="2400" b="1" dirty="0" smtClean="0"/>
              <a:t>Градостроительная деятельность  в РФ</a:t>
            </a:r>
            <a:endParaRPr lang="ru-RU" sz="2400" b="1" dirty="0"/>
          </a:p>
        </p:txBody>
      </p:sp>
      <p:sp>
        <p:nvSpPr>
          <p:cNvPr id="2" name="TextBox 1"/>
          <p:cNvSpPr txBox="1"/>
          <p:nvPr/>
        </p:nvSpPr>
        <p:spPr>
          <a:xfrm>
            <a:off x="5912037" y="704232"/>
            <a:ext cx="960107" cy="1015663"/>
          </a:xfrm>
          <a:prstGeom prst="rect">
            <a:avLst/>
          </a:prstGeom>
          <a:noFill/>
        </p:spPr>
        <p:txBody>
          <a:bodyPr wrap="square" rtlCol="0">
            <a:spAutoFit/>
          </a:bodyPr>
          <a:lstStyle/>
          <a:p>
            <a:r>
              <a:rPr lang="en-US" sz="6000" b="1" dirty="0" smtClean="0"/>
              <a:t>&amp;</a:t>
            </a:r>
            <a:endParaRPr lang="ru-RU" sz="6000" b="1" dirty="0"/>
          </a:p>
        </p:txBody>
      </p:sp>
      <p:sp>
        <p:nvSpPr>
          <p:cNvPr id="13" name="TextBox 12"/>
          <p:cNvSpPr txBox="1"/>
          <p:nvPr/>
        </p:nvSpPr>
        <p:spPr>
          <a:xfrm>
            <a:off x="7149950" y="704232"/>
            <a:ext cx="5042051" cy="830997"/>
          </a:xfrm>
          <a:prstGeom prst="rect">
            <a:avLst/>
          </a:prstGeom>
          <a:noFill/>
        </p:spPr>
        <p:txBody>
          <a:bodyPr wrap="square" rtlCol="0">
            <a:spAutoFit/>
          </a:bodyPr>
          <a:lstStyle/>
          <a:p>
            <a:pPr algn="ctr"/>
            <a:r>
              <a:rPr lang="ru-RU" sz="2400" b="1" dirty="0" smtClean="0"/>
              <a:t>Глобальный вызов изменения климата</a:t>
            </a:r>
            <a:endParaRPr lang="ru-RU" sz="2400" b="1" dirty="0"/>
          </a:p>
        </p:txBody>
      </p:sp>
      <p:pic>
        <p:nvPicPr>
          <p:cNvPr id="11" name="officeArt object" descr="image7.png"/>
          <p:cNvPicPr/>
          <p:nvPr/>
        </p:nvPicPr>
        <p:blipFill>
          <a:blip r:embed="rId2">
            <a:extLst/>
          </a:blip>
          <a:srcRect l="28402" t="29586" r="32545" b="25838"/>
          <a:stretch>
            <a:fillRect/>
          </a:stretch>
        </p:blipFill>
        <p:spPr>
          <a:xfrm>
            <a:off x="6105056" y="1921692"/>
            <a:ext cx="5407675" cy="3600995"/>
          </a:xfrm>
          <a:prstGeom prst="rect">
            <a:avLst/>
          </a:prstGeom>
          <a:ln w="12700" cap="flat">
            <a:noFill/>
            <a:miter lim="400000"/>
          </a:ln>
          <a:effec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7" y="1535227"/>
            <a:ext cx="3604476" cy="466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794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93" t="20476" r="27590" b="11270"/>
          <a:stretch/>
        </p:blipFill>
        <p:spPr bwMode="auto">
          <a:xfrm>
            <a:off x="8584409" y="1281773"/>
            <a:ext cx="3572095" cy="266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t's Smart Business to Develop a Climate Change Strategy | TripleWin  Advis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60" y="404664"/>
            <a:ext cx="4484799" cy="3353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07968" y="4797152"/>
            <a:ext cx="5231904" cy="1077218"/>
          </a:xfrm>
          <a:prstGeom prst="rect">
            <a:avLst/>
          </a:prstGeom>
          <a:noFill/>
        </p:spPr>
        <p:txBody>
          <a:bodyPr wrap="square" rtlCol="0">
            <a:spAutoFit/>
          </a:bodyPr>
          <a:lstStyle/>
          <a:p>
            <a:pPr algn="ctr"/>
            <a:r>
              <a:rPr lang="ru-RU" sz="3200" b="1" dirty="0" smtClean="0">
                <a:solidFill>
                  <a:schemeClr val="tx2"/>
                </a:solidFill>
              </a:rPr>
              <a:t>Территориальное планирование</a:t>
            </a:r>
            <a:endParaRPr lang="ru-RU" sz="3200" b="1" dirty="0">
              <a:solidFill>
                <a:schemeClr val="tx2"/>
              </a:solidFill>
            </a:endParaRPr>
          </a:p>
        </p:txBody>
      </p:sp>
      <p:graphicFrame>
        <p:nvGraphicFramePr>
          <p:cNvPr id="12" name="Схема 11"/>
          <p:cNvGraphicFramePr/>
          <p:nvPr>
            <p:extLst>
              <p:ext uri="{D42A27DB-BD31-4B8C-83A1-F6EECF244321}">
                <p14:modId xmlns:p14="http://schemas.microsoft.com/office/powerpoint/2010/main" val="3676632633"/>
              </p:ext>
            </p:extLst>
          </p:nvPr>
        </p:nvGraphicFramePr>
        <p:xfrm>
          <a:off x="119336" y="1340768"/>
          <a:ext cx="8640960" cy="52970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70788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392" y="693805"/>
            <a:ext cx="9313035" cy="584775"/>
          </a:xfrm>
          <a:prstGeom prst="rect">
            <a:avLst/>
          </a:prstGeom>
          <a:noFill/>
        </p:spPr>
        <p:txBody>
          <a:bodyPr wrap="square" rtlCol="0">
            <a:spAutoFit/>
          </a:bodyPr>
          <a:lstStyle/>
          <a:p>
            <a:r>
              <a:rPr lang="ru-RU" sz="3200" b="1" dirty="0" smtClean="0"/>
              <a:t>Исследовательский проект</a:t>
            </a:r>
            <a:endParaRPr lang="ru-RU" sz="3200" b="1" dirty="0"/>
          </a:p>
        </p:txBody>
      </p:sp>
      <p:sp>
        <p:nvSpPr>
          <p:cNvPr id="3" name="TextBox 2"/>
          <p:cNvSpPr txBox="1"/>
          <p:nvPr/>
        </p:nvSpPr>
        <p:spPr>
          <a:xfrm>
            <a:off x="309392" y="1278579"/>
            <a:ext cx="4477659" cy="1200329"/>
          </a:xfrm>
          <a:prstGeom prst="rect">
            <a:avLst/>
          </a:prstGeom>
          <a:noFill/>
        </p:spPr>
        <p:txBody>
          <a:bodyPr wrap="square" rtlCol="0">
            <a:spAutoFit/>
          </a:bodyPr>
          <a:lstStyle/>
          <a:p>
            <a:r>
              <a:rPr lang="ru-RU" sz="2400" b="1" dirty="0" smtClean="0"/>
              <a:t>Исследование градостроительных проблем городов Краснодарского края</a:t>
            </a:r>
            <a:endParaRPr lang="ru-RU" sz="2400" b="1" dirty="0"/>
          </a:p>
        </p:txBody>
      </p:sp>
      <p:sp>
        <p:nvSpPr>
          <p:cNvPr id="7" name="TextBox 6"/>
          <p:cNvSpPr txBox="1"/>
          <p:nvPr/>
        </p:nvSpPr>
        <p:spPr>
          <a:xfrm>
            <a:off x="309392" y="2852936"/>
            <a:ext cx="5088565" cy="1569660"/>
          </a:xfrm>
          <a:prstGeom prst="rect">
            <a:avLst/>
          </a:prstGeom>
          <a:noFill/>
        </p:spPr>
        <p:txBody>
          <a:bodyPr wrap="square" rtlCol="0">
            <a:spAutoFit/>
          </a:bodyPr>
          <a:lstStyle/>
          <a:p>
            <a:r>
              <a:rPr lang="ru-RU" sz="2400" b="1" dirty="0" smtClean="0"/>
              <a:t>Цель: </a:t>
            </a:r>
            <a:r>
              <a:rPr lang="ru-RU" sz="2400" dirty="0" smtClean="0"/>
              <a:t>проведение  комплексного градостроительного анализа природных и антропогенных угроз устойчивому развитию городов</a:t>
            </a:r>
            <a:endParaRPr lang="ru-RU" sz="2400" dirty="0"/>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89" t="13633" r="43201" b="8165"/>
          <a:stretch/>
        </p:blipFill>
        <p:spPr bwMode="auto">
          <a:xfrm>
            <a:off x="5519936" y="699829"/>
            <a:ext cx="5832648" cy="540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412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8183" y="328301"/>
            <a:ext cx="9313035" cy="584775"/>
          </a:xfrm>
          <a:prstGeom prst="rect">
            <a:avLst/>
          </a:prstGeom>
          <a:noFill/>
        </p:spPr>
        <p:txBody>
          <a:bodyPr wrap="square" rtlCol="0">
            <a:spAutoFit/>
          </a:bodyPr>
          <a:lstStyle/>
          <a:p>
            <a:pPr algn="ctr"/>
            <a:r>
              <a:rPr lang="ru-RU" sz="3200" b="1" dirty="0" smtClean="0"/>
              <a:t>Общие результаты оценки</a:t>
            </a:r>
            <a:endParaRPr lang="ru-RU" sz="3200" b="1" dirty="0"/>
          </a:p>
        </p:txBody>
      </p:sp>
      <p:graphicFrame>
        <p:nvGraphicFramePr>
          <p:cNvPr id="6" name="Таблица 5"/>
          <p:cNvGraphicFramePr>
            <a:graphicFrameLocks noGrp="1"/>
          </p:cNvGraphicFramePr>
          <p:nvPr>
            <p:extLst>
              <p:ext uri="{D42A27DB-BD31-4B8C-83A1-F6EECF244321}">
                <p14:modId xmlns:p14="http://schemas.microsoft.com/office/powerpoint/2010/main" val="1214467305"/>
              </p:ext>
            </p:extLst>
          </p:nvPr>
        </p:nvGraphicFramePr>
        <p:xfrm>
          <a:off x="287355" y="908720"/>
          <a:ext cx="11761306" cy="4892130"/>
        </p:xfrm>
        <a:graphic>
          <a:graphicData uri="http://schemas.openxmlformats.org/drawingml/2006/table">
            <a:tbl>
              <a:tblPr firstRow="1" bandRow="1">
                <a:tableStyleId>{5FD0F851-EC5A-4D38-B0AD-8093EC10F338}</a:tableStyleId>
              </a:tblPr>
              <a:tblGrid>
                <a:gridCol w="4617041"/>
                <a:gridCol w="7144265"/>
              </a:tblGrid>
              <a:tr h="350550">
                <a:tc>
                  <a:txBody>
                    <a:bodyPr/>
                    <a:lstStyle/>
                    <a:p>
                      <a:pPr algn="ctr"/>
                      <a:r>
                        <a:rPr lang="ru-RU" sz="1600" dirty="0" smtClean="0">
                          <a:solidFill>
                            <a:schemeClr val="tx2"/>
                          </a:solidFill>
                        </a:rPr>
                        <a:t>АСПЕКТ ОЦЕНКИ</a:t>
                      </a:r>
                      <a:endParaRPr lang="ru-RU" sz="1600" dirty="0">
                        <a:solidFill>
                          <a:schemeClr val="tx2"/>
                        </a:solidFill>
                      </a:endParaRPr>
                    </a:p>
                  </a:txBody>
                  <a:tcPr marL="121920" marR="121920"/>
                </a:tc>
                <a:tc>
                  <a:txBody>
                    <a:bodyPr/>
                    <a:lstStyle/>
                    <a:p>
                      <a:pPr algn="ctr"/>
                      <a:r>
                        <a:rPr lang="ru-RU" sz="1600" dirty="0" smtClean="0">
                          <a:solidFill>
                            <a:schemeClr val="tx2"/>
                          </a:solidFill>
                        </a:rPr>
                        <a:t>РЕЗУЛЬТАТ ОЦЕНКИ</a:t>
                      </a:r>
                      <a:endParaRPr lang="ru-RU" sz="1600" dirty="0">
                        <a:solidFill>
                          <a:schemeClr val="tx2"/>
                        </a:solidFill>
                      </a:endParaRPr>
                    </a:p>
                  </a:txBody>
                  <a:tcPr marL="121920" marR="121920"/>
                </a:tc>
              </a:tr>
              <a:tr h="288123">
                <a:tc>
                  <a:txBody>
                    <a:bodyPr/>
                    <a:lstStyle/>
                    <a:p>
                      <a:r>
                        <a:rPr lang="ru-RU" sz="1600" b="1" dirty="0" smtClean="0">
                          <a:solidFill>
                            <a:schemeClr val="tx2"/>
                          </a:solidFill>
                        </a:rPr>
                        <a:t>Климат</a:t>
                      </a:r>
                      <a:endParaRPr lang="ru-RU" sz="1600" b="1" dirty="0">
                        <a:solidFill>
                          <a:schemeClr val="tx2"/>
                        </a:solidFill>
                      </a:endParaRPr>
                    </a:p>
                  </a:txBody>
                  <a:tcPr marL="121920" marR="121920"/>
                </a:tc>
                <a:tc>
                  <a:txBody>
                    <a:bodyPr/>
                    <a:lstStyle/>
                    <a:p>
                      <a:r>
                        <a:rPr lang="ru-RU" sz="1600" dirty="0" smtClean="0"/>
                        <a:t>Самый благоприятный по РФ</a:t>
                      </a:r>
                      <a:endParaRPr lang="ru-RU" sz="1600" dirty="0"/>
                    </a:p>
                  </a:txBody>
                  <a:tcPr marL="121920" marR="121920"/>
                </a:tc>
              </a:tr>
              <a:tr h="288123">
                <a:tc>
                  <a:txBody>
                    <a:bodyPr/>
                    <a:lstStyle/>
                    <a:p>
                      <a:r>
                        <a:rPr lang="ru-RU" sz="1600" b="1" dirty="0" smtClean="0">
                          <a:solidFill>
                            <a:schemeClr val="tx2"/>
                          </a:solidFill>
                        </a:rPr>
                        <a:t>Состояние</a:t>
                      </a:r>
                      <a:r>
                        <a:rPr lang="ru-RU" sz="1600" b="1" baseline="0" dirty="0" smtClean="0">
                          <a:solidFill>
                            <a:schemeClr val="tx2"/>
                          </a:solidFill>
                        </a:rPr>
                        <a:t> природных ресурсов</a:t>
                      </a:r>
                      <a:endParaRPr lang="ru-RU" sz="1600" b="1" dirty="0">
                        <a:solidFill>
                          <a:schemeClr val="tx2"/>
                        </a:solidFill>
                      </a:endParaRPr>
                    </a:p>
                  </a:txBody>
                  <a:tcPr marL="121920" marR="121920"/>
                </a:tc>
                <a:tc>
                  <a:txBody>
                    <a:bodyPr/>
                    <a:lstStyle/>
                    <a:p>
                      <a:r>
                        <a:rPr lang="ru-RU" sz="1600" dirty="0" smtClean="0"/>
                        <a:t>Плохое</a:t>
                      </a:r>
                      <a:endParaRPr lang="ru-RU" sz="1600" dirty="0"/>
                    </a:p>
                  </a:txBody>
                  <a:tcPr marL="121920" marR="121920"/>
                </a:tc>
              </a:tr>
              <a:tr h="288123">
                <a:tc>
                  <a:txBody>
                    <a:bodyPr/>
                    <a:lstStyle/>
                    <a:p>
                      <a:r>
                        <a:rPr lang="ru-RU" sz="1600" b="1" dirty="0" smtClean="0">
                          <a:solidFill>
                            <a:schemeClr val="tx2"/>
                          </a:solidFill>
                        </a:rPr>
                        <a:t>Угроза</a:t>
                      </a:r>
                      <a:r>
                        <a:rPr lang="ru-RU" sz="1600" b="1" baseline="0" dirty="0" smtClean="0">
                          <a:solidFill>
                            <a:schemeClr val="tx2"/>
                          </a:solidFill>
                        </a:rPr>
                        <a:t> экологической безопасности</a:t>
                      </a:r>
                      <a:endParaRPr lang="ru-RU" sz="1600" b="1" dirty="0">
                        <a:solidFill>
                          <a:schemeClr val="tx2"/>
                        </a:solidFill>
                      </a:endParaRPr>
                    </a:p>
                  </a:txBody>
                  <a:tcPr marL="121920" marR="121920"/>
                </a:tc>
                <a:tc>
                  <a:txBody>
                    <a:bodyPr/>
                    <a:lstStyle/>
                    <a:p>
                      <a:r>
                        <a:rPr lang="ru-RU" sz="1600" dirty="0" smtClean="0"/>
                        <a:t> в 85% городов</a:t>
                      </a:r>
                      <a:endParaRPr lang="ru-RU" sz="1600" dirty="0"/>
                    </a:p>
                  </a:txBody>
                  <a:tcPr marL="121920" marR="121920"/>
                </a:tc>
              </a:tr>
              <a:tr h="489810">
                <a:tc>
                  <a:txBody>
                    <a:bodyPr/>
                    <a:lstStyle/>
                    <a:p>
                      <a:r>
                        <a:rPr lang="ru-RU" sz="1600" b="1" dirty="0" smtClean="0">
                          <a:solidFill>
                            <a:schemeClr val="tx2"/>
                          </a:solidFill>
                        </a:rPr>
                        <a:t>Демографический</a:t>
                      </a:r>
                      <a:r>
                        <a:rPr lang="ru-RU" sz="1600" b="1" baseline="0" dirty="0" smtClean="0">
                          <a:solidFill>
                            <a:schemeClr val="tx2"/>
                          </a:solidFill>
                        </a:rPr>
                        <a:t> фактор</a:t>
                      </a:r>
                      <a:endParaRPr lang="ru-RU" sz="1600" b="1" dirty="0">
                        <a:solidFill>
                          <a:schemeClr val="tx2"/>
                        </a:solidFill>
                      </a:endParaRPr>
                    </a:p>
                  </a:txBody>
                  <a:tcPr marL="121920" marR="121920"/>
                </a:tc>
                <a:tc>
                  <a:txBody>
                    <a:bodyPr/>
                    <a:lstStyle/>
                    <a:p>
                      <a:r>
                        <a:rPr lang="ru-RU" sz="1600" dirty="0" smtClean="0"/>
                        <a:t>Старение населения, отток молодежи,</a:t>
                      </a:r>
                      <a:r>
                        <a:rPr lang="ru-RU" sz="1600" baseline="0" dirty="0" smtClean="0"/>
                        <a:t> отсутствие / недостаток мест работы. Низкая занятость в с/х</a:t>
                      </a:r>
                      <a:endParaRPr lang="ru-RU" sz="1600" dirty="0"/>
                    </a:p>
                  </a:txBody>
                  <a:tcPr marL="121920" marR="121920"/>
                </a:tc>
              </a:tr>
              <a:tr h="350550">
                <a:tc>
                  <a:txBody>
                    <a:bodyPr/>
                    <a:lstStyle/>
                    <a:p>
                      <a:r>
                        <a:rPr lang="ru-RU" sz="1600" b="1" dirty="0" smtClean="0">
                          <a:solidFill>
                            <a:schemeClr val="tx2"/>
                          </a:solidFill>
                        </a:rPr>
                        <a:t>Инфраструктура</a:t>
                      </a:r>
                      <a:endParaRPr lang="ru-RU" sz="1600" b="1" dirty="0">
                        <a:solidFill>
                          <a:schemeClr val="tx2"/>
                        </a:solidFill>
                      </a:endParaRPr>
                    </a:p>
                  </a:txBody>
                  <a:tcPr marL="121920" marR="121920"/>
                </a:tc>
                <a:tc>
                  <a:txBody>
                    <a:bodyPr/>
                    <a:lstStyle/>
                    <a:p>
                      <a:r>
                        <a:rPr lang="ru-RU" sz="1600" dirty="0" smtClean="0"/>
                        <a:t>Слабый</a:t>
                      </a:r>
                      <a:r>
                        <a:rPr lang="ru-RU" sz="1600" baseline="0" dirty="0" smtClean="0"/>
                        <a:t> / средний уровень развития, отсутствие СТО, ВШО</a:t>
                      </a:r>
                      <a:endParaRPr lang="ru-RU" sz="1600" dirty="0"/>
                    </a:p>
                  </a:txBody>
                  <a:tcPr marL="121920" marR="121920"/>
                </a:tc>
              </a:tr>
              <a:tr h="288123">
                <a:tc>
                  <a:txBody>
                    <a:bodyPr/>
                    <a:lstStyle/>
                    <a:p>
                      <a:r>
                        <a:rPr lang="ru-RU" sz="1600" b="1" dirty="0" smtClean="0">
                          <a:solidFill>
                            <a:schemeClr val="tx2"/>
                          </a:solidFill>
                        </a:rPr>
                        <a:t>Жилой фонд</a:t>
                      </a:r>
                      <a:endParaRPr lang="ru-RU" sz="1600" b="1" dirty="0">
                        <a:solidFill>
                          <a:schemeClr val="tx2"/>
                        </a:solidFill>
                      </a:endParaRPr>
                    </a:p>
                  </a:txBody>
                  <a:tcPr marL="121920" marR="121920"/>
                </a:tc>
                <a:tc>
                  <a:txBody>
                    <a:bodyPr/>
                    <a:lstStyle/>
                    <a:p>
                      <a:r>
                        <a:rPr lang="ru-RU" sz="1600" dirty="0" smtClean="0"/>
                        <a:t> ИЖС /  </a:t>
                      </a:r>
                      <a:r>
                        <a:rPr lang="ru-RU" sz="1600" baseline="0" dirty="0" smtClean="0"/>
                        <a:t> высокий процент износа многоэтажного фонда</a:t>
                      </a:r>
                      <a:endParaRPr lang="ru-RU" sz="1600" dirty="0"/>
                    </a:p>
                  </a:txBody>
                  <a:tcPr marL="121920" marR="121920"/>
                </a:tc>
              </a:tr>
              <a:tr h="288123">
                <a:tc>
                  <a:txBody>
                    <a:bodyPr/>
                    <a:lstStyle/>
                    <a:p>
                      <a:r>
                        <a:rPr lang="ru-RU" sz="1600" b="1" dirty="0" smtClean="0">
                          <a:solidFill>
                            <a:schemeClr val="tx2"/>
                          </a:solidFill>
                        </a:rPr>
                        <a:t>Формирование</a:t>
                      </a:r>
                      <a:r>
                        <a:rPr lang="ru-RU" sz="1600" b="1" baseline="0" dirty="0" smtClean="0">
                          <a:solidFill>
                            <a:schemeClr val="tx2"/>
                          </a:solidFill>
                        </a:rPr>
                        <a:t> общественных пространств</a:t>
                      </a:r>
                      <a:endParaRPr lang="ru-RU" sz="1600" b="1" dirty="0">
                        <a:solidFill>
                          <a:schemeClr val="tx2"/>
                        </a:solidFill>
                      </a:endParaRPr>
                    </a:p>
                  </a:txBody>
                  <a:tcPr marL="121920" marR="121920"/>
                </a:tc>
                <a:tc>
                  <a:txBody>
                    <a:bodyPr/>
                    <a:lstStyle/>
                    <a:p>
                      <a:r>
                        <a:rPr lang="ru-RU" sz="1600" baseline="0" dirty="0" smtClean="0"/>
                        <a:t>только центральные улицы  или отсутствует</a:t>
                      </a:r>
                      <a:endParaRPr lang="ru-RU" sz="1600" dirty="0"/>
                    </a:p>
                  </a:txBody>
                  <a:tcPr marL="121920" marR="121920"/>
                </a:tc>
              </a:tr>
              <a:tr h="489810">
                <a:tc>
                  <a:txBody>
                    <a:bodyPr/>
                    <a:lstStyle/>
                    <a:p>
                      <a:r>
                        <a:rPr lang="ru-RU" sz="1600" b="1" dirty="0" smtClean="0">
                          <a:solidFill>
                            <a:schemeClr val="tx2"/>
                          </a:solidFill>
                        </a:rPr>
                        <a:t>Формирование природного каркаса на территории города</a:t>
                      </a:r>
                      <a:endParaRPr lang="ru-RU" sz="1600" b="1" dirty="0">
                        <a:solidFill>
                          <a:schemeClr val="tx2"/>
                        </a:solidFill>
                      </a:endParaRPr>
                    </a:p>
                  </a:txBody>
                  <a:tcPr marL="121920" marR="121920"/>
                </a:tc>
                <a:tc>
                  <a:txBody>
                    <a:bodyPr/>
                    <a:lstStyle/>
                    <a:p>
                      <a:r>
                        <a:rPr lang="ru-RU" sz="1600" dirty="0" smtClean="0"/>
                        <a:t>Слаборазвитый. </a:t>
                      </a:r>
                      <a:r>
                        <a:rPr lang="ru-RU" sz="1600" baseline="0" dirty="0" smtClean="0"/>
                        <a:t>  Рекреационные объекты точечные, чаще в неблагоустроенном состоянии. </a:t>
                      </a:r>
                      <a:endParaRPr lang="ru-RU" sz="1600" dirty="0"/>
                    </a:p>
                  </a:txBody>
                  <a:tcPr marL="121920" marR="121920"/>
                </a:tc>
              </a:tr>
              <a:tr h="288123">
                <a:tc>
                  <a:txBody>
                    <a:bodyPr/>
                    <a:lstStyle/>
                    <a:p>
                      <a:r>
                        <a:rPr lang="ru-RU" sz="1600" b="1" dirty="0" smtClean="0">
                          <a:solidFill>
                            <a:schemeClr val="tx2"/>
                          </a:solidFill>
                        </a:rPr>
                        <a:t>Инженерное обеспечение территорий</a:t>
                      </a:r>
                      <a:endParaRPr lang="ru-RU" sz="1600" b="1" dirty="0">
                        <a:solidFill>
                          <a:schemeClr val="tx2"/>
                        </a:solidFill>
                      </a:endParaRPr>
                    </a:p>
                  </a:txBody>
                  <a:tcPr marL="121920" marR="121920"/>
                </a:tc>
                <a:tc>
                  <a:txBody>
                    <a:bodyPr/>
                    <a:lstStyle/>
                    <a:p>
                      <a:r>
                        <a:rPr lang="ru-RU" sz="1600" dirty="0" smtClean="0"/>
                        <a:t>Недостаточное. Проблемы с водными ресурсами</a:t>
                      </a:r>
                      <a:endParaRPr lang="ru-RU" sz="1600" dirty="0"/>
                    </a:p>
                  </a:txBody>
                  <a:tcPr marL="121920" marR="121920"/>
                </a:tc>
              </a:tr>
              <a:tr h="288123">
                <a:tc>
                  <a:txBody>
                    <a:bodyPr/>
                    <a:lstStyle/>
                    <a:p>
                      <a:r>
                        <a:rPr lang="ru-RU" sz="1600" b="1" dirty="0" smtClean="0">
                          <a:solidFill>
                            <a:schemeClr val="tx2"/>
                          </a:solidFill>
                        </a:rPr>
                        <a:t>Уровень автомобилизации</a:t>
                      </a:r>
                      <a:endParaRPr lang="ru-RU" sz="1600" b="1" dirty="0">
                        <a:solidFill>
                          <a:schemeClr val="tx2"/>
                        </a:solidFill>
                      </a:endParaRPr>
                    </a:p>
                  </a:txBody>
                  <a:tcPr marL="121920" marR="121920"/>
                </a:tc>
                <a:tc>
                  <a:txBody>
                    <a:bodyPr/>
                    <a:lstStyle/>
                    <a:p>
                      <a:r>
                        <a:rPr lang="ru-RU" sz="1600" dirty="0" smtClean="0"/>
                        <a:t>Высокий. Более 350 авт./1000 жит.</a:t>
                      </a:r>
                      <a:endParaRPr lang="ru-RU" sz="1600" dirty="0"/>
                    </a:p>
                  </a:txBody>
                  <a:tcPr marL="121920" marR="121920"/>
                </a:tc>
              </a:tr>
              <a:tr h="288123">
                <a:tc>
                  <a:txBody>
                    <a:bodyPr/>
                    <a:lstStyle/>
                    <a:p>
                      <a:r>
                        <a:rPr lang="ru-RU" sz="1600" b="1" dirty="0" smtClean="0">
                          <a:solidFill>
                            <a:schemeClr val="tx2"/>
                          </a:solidFill>
                        </a:rPr>
                        <a:t>Уровень развития</a:t>
                      </a:r>
                      <a:r>
                        <a:rPr lang="ru-RU" sz="1600" b="1" baseline="0" dirty="0" smtClean="0">
                          <a:solidFill>
                            <a:schemeClr val="tx2"/>
                          </a:solidFill>
                        </a:rPr>
                        <a:t> пассажирского транспорта</a:t>
                      </a:r>
                      <a:endParaRPr lang="ru-RU" sz="1600" b="1" dirty="0">
                        <a:solidFill>
                          <a:schemeClr val="tx2"/>
                        </a:solidFill>
                      </a:endParaRPr>
                    </a:p>
                  </a:txBody>
                  <a:tcPr marL="121920" marR="121920"/>
                </a:tc>
                <a:tc>
                  <a:txBody>
                    <a:bodyPr/>
                    <a:lstStyle/>
                    <a:p>
                      <a:r>
                        <a:rPr lang="ru-RU" sz="1600" baseline="0" dirty="0" smtClean="0"/>
                        <a:t> Низкий в 85 % городов</a:t>
                      </a:r>
                      <a:endParaRPr lang="ru-RU" sz="1600" dirty="0"/>
                    </a:p>
                  </a:txBody>
                  <a:tcPr marL="121920" marR="121920"/>
                </a:tc>
              </a:tr>
              <a:tr h="350550">
                <a:tc>
                  <a:txBody>
                    <a:bodyPr/>
                    <a:lstStyle/>
                    <a:p>
                      <a:r>
                        <a:rPr lang="ru-RU" sz="1600" b="1" dirty="0" err="1" smtClean="0">
                          <a:solidFill>
                            <a:schemeClr val="tx2"/>
                          </a:solidFill>
                        </a:rPr>
                        <a:t>Велотранспортная</a:t>
                      </a:r>
                      <a:r>
                        <a:rPr lang="ru-RU" sz="1600" b="1" dirty="0" smtClean="0">
                          <a:solidFill>
                            <a:schemeClr val="tx2"/>
                          </a:solidFill>
                        </a:rPr>
                        <a:t> инфраструктура</a:t>
                      </a:r>
                      <a:endParaRPr lang="ru-RU" sz="1600" b="1" dirty="0">
                        <a:solidFill>
                          <a:schemeClr val="tx2"/>
                        </a:solidFill>
                      </a:endParaRPr>
                    </a:p>
                  </a:txBody>
                  <a:tcPr marL="121920" marR="121920"/>
                </a:tc>
                <a:tc>
                  <a:txBody>
                    <a:bodyPr/>
                    <a:lstStyle/>
                    <a:p>
                      <a:r>
                        <a:rPr lang="ru-RU" sz="1600" dirty="0" smtClean="0"/>
                        <a:t>отсутствует</a:t>
                      </a:r>
                      <a:endParaRPr lang="ru-RU" sz="1600" dirty="0"/>
                    </a:p>
                  </a:txBody>
                  <a:tcPr marL="121920" marR="121920"/>
                </a:tc>
              </a:tr>
            </a:tbl>
          </a:graphicData>
        </a:graphic>
      </p:graphicFrame>
    </p:spTree>
    <p:extLst>
      <p:ext uri="{BB962C8B-B14F-4D97-AF65-F5344CB8AC3E}">
        <p14:creationId xmlns:p14="http://schemas.microsoft.com/office/powerpoint/2010/main" val="4224803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3499" y="279115"/>
            <a:ext cx="9313035" cy="461665"/>
          </a:xfrm>
          <a:prstGeom prst="rect">
            <a:avLst/>
          </a:prstGeom>
          <a:noFill/>
        </p:spPr>
        <p:txBody>
          <a:bodyPr wrap="square" rtlCol="0">
            <a:spAutoFit/>
          </a:bodyPr>
          <a:lstStyle/>
          <a:p>
            <a:pPr algn="ctr"/>
            <a:r>
              <a:rPr lang="ru-RU" sz="2400" b="1" dirty="0" smtClean="0"/>
              <a:t>Пример анализа город Абинск</a:t>
            </a:r>
            <a:endParaRPr lang="ru-RU" sz="2400" b="1" dirty="0"/>
          </a:p>
        </p:txBody>
      </p:sp>
      <p:graphicFrame>
        <p:nvGraphicFramePr>
          <p:cNvPr id="3" name="Таблица 2"/>
          <p:cNvGraphicFramePr>
            <a:graphicFrameLocks noGrp="1"/>
          </p:cNvGraphicFramePr>
          <p:nvPr>
            <p:extLst>
              <p:ext uri="{D42A27DB-BD31-4B8C-83A1-F6EECF244321}">
                <p14:modId xmlns:p14="http://schemas.microsoft.com/office/powerpoint/2010/main" val="872159944"/>
              </p:ext>
            </p:extLst>
          </p:nvPr>
        </p:nvGraphicFramePr>
        <p:xfrm>
          <a:off x="239351" y="4289083"/>
          <a:ext cx="10321146" cy="2261870"/>
        </p:xfrm>
        <a:graphic>
          <a:graphicData uri="http://schemas.openxmlformats.org/drawingml/2006/table">
            <a:tbl>
              <a:tblPr firstRow="1" firstCol="1" bandRow="1">
                <a:tableStyleId>{5C22544A-7EE6-4342-B048-85BDC9FD1C3A}</a:tableStyleId>
              </a:tblPr>
              <a:tblGrid>
                <a:gridCol w="4677977"/>
                <a:gridCol w="2513474"/>
                <a:gridCol w="3129695"/>
              </a:tblGrid>
              <a:tr h="182880">
                <a:tc>
                  <a:txBody>
                    <a:bodyPr/>
                    <a:lstStyle/>
                    <a:p>
                      <a:pPr indent="109855" algn="just">
                        <a:lnSpc>
                          <a:spcPct val="106000"/>
                        </a:lnSpc>
                        <a:spcAft>
                          <a:spcPts val="0"/>
                        </a:spcAft>
                      </a:pPr>
                      <a:r>
                        <a:rPr lang="ru-RU" sz="1400" dirty="0">
                          <a:effectLst/>
                        </a:rPr>
                        <a:t>Критерий</a:t>
                      </a:r>
                      <a:endParaRPr lang="ru-RU" sz="1800" dirty="0">
                        <a:effectLst/>
                        <a:latin typeface="Calibri"/>
                        <a:ea typeface="Calibri"/>
                        <a:cs typeface="Times New Roman"/>
                      </a:endParaRPr>
                    </a:p>
                  </a:txBody>
                  <a:tcPr marT="0" marB="0"/>
                </a:tc>
                <a:tc>
                  <a:txBody>
                    <a:bodyPr/>
                    <a:lstStyle/>
                    <a:p>
                      <a:pPr algn="ctr">
                        <a:lnSpc>
                          <a:spcPct val="106000"/>
                        </a:lnSpc>
                        <a:spcAft>
                          <a:spcPts val="0"/>
                        </a:spcAft>
                      </a:pPr>
                      <a:r>
                        <a:rPr lang="ru-RU" sz="1400">
                          <a:effectLst/>
                        </a:rPr>
                        <a:t>Существующий показатель</a:t>
                      </a:r>
                      <a:endParaRPr lang="ru-RU" sz="1800">
                        <a:effectLst/>
                        <a:latin typeface="Calibri"/>
                        <a:ea typeface="Calibri"/>
                        <a:cs typeface="Times New Roman"/>
                      </a:endParaRPr>
                    </a:p>
                  </a:txBody>
                  <a:tcPr marT="0" marB="0"/>
                </a:tc>
                <a:tc>
                  <a:txBody>
                    <a:bodyPr/>
                    <a:lstStyle/>
                    <a:p>
                      <a:pPr indent="20320" algn="ctr">
                        <a:lnSpc>
                          <a:spcPct val="106000"/>
                        </a:lnSpc>
                        <a:spcAft>
                          <a:spcPts val="0"/>
                        </a:spcAft>
                      </a:pPr>
                      <a:r>
                        <a:rPr lang="ru-RU" sz="1400" dirty="0">
                          <a:effectLst/>
                        </a:rPr>
                        <a:t>Проект</a:t>
                      </a:r>
                      <a:endParaRPr lang="ru-RU" sz="1800" dirty="0">
                        <a:effectLst/>
                        <a:latin typeface="Calibri"/>
                        <a:ea typeface="Calibri"/>
                        <a:cs typeface="Times New Roman"/>
                      </a:endParaRPr>
                    </a:p>
                  </a:txBody>
                  <a:tcPr marT="0" marB="0"/>
                </a:tc>
              </a:tr>
              <a:tr h="182880">
                <a:tc>
                  <a:txBody>
                    <a:bodyPr/>
                    <a:lstStyle/>
                    <a:p>
                      <a:pPr indent="109855" algn="just">
                        <a:lnSpc>
                          <a:spcPct val="106000"/>
                        </a:lnSpc>
                        <a:spcAft>
                          <a:spcPts val="0"/>
                        </a:spcAft>
                      </a:pPr>
                      <a:r>
                        <a:rPr lang="ru-RU" sz="1400">
                          <a:effectLst/>
                        </a:rPr>
                        <a:t>Общая площадь зеленого каркаса, га</a:t>
                      </a:r>
                      <a:endParaRPr lang="ru-RU" sz="1800">
                        <a:effectLst/>
                        <a:latin typeface="Calibri"/>
                        <a:ea typeface="Calibri"/>
                        <a:cs typeface="Times New Roman"/>
                      </a:endParaRPr>
                    </a:p>
                  </a:txBody>
                  <a:tcPr marT="0" marB="0"/>
                </a:tc>
                <a:tc>
                  <a:txBody>
                    <a:bodyPr/>
                    <a:lstStyle/>
                    <a:p>
                      <a:pPr algn="ctr">
                        <a:lnSpc>
                          <a:spcPct val="106000"/>
                        </a:lnSpc>
                        <a:spcAft>
                          <a:spcPts val="0"/>
                        </a:spcAft>
                      </a:pPr>
                      <a:r>
                        <a:rPr lang="ru-RU" sz="1400" dirty="0">
                          <a:effectLst/>
                        </a:rPr>
                        <a:t>105,4</a:t>
                      </a:r>
                      <a:endParaRPr lang="ru-RU" sz="1800" dirty="0">
                        <a:effectLst/>
                        <a:latin typeface="Calibri"/>
                        <a:ea typeface="Calibri"/>
                        <a:cs typeface="Times New Roman"/>
                      </a:endParaRPr>
                    </a:p>
                  </a:txBody>
                  <a:tcPr marT="0" marB="0"/>
                </a:tc>
                <a:tc>
                  <a:txBody>
                    <a:bodyPr/>
                    <a:lstStyle/>
                    <a:p>
                      <a:pPr algn="ctr">
                        <a:lnSpc>
                          <a:spcPct val="106000"/>
                        </a:lnSpc>
                        <a:spcAft>
                          <a:spcPts val="0"/>
                        </a:spcAft>
                      </a:pPr>
                      <a:r>
                        <a:rPr lang="ru-RU" sz="1400">
                          <a:effectLst/>
                        </a:rPr>
                        <a:t>114,1 </a:t>
                      </a:r>
                      <a:endParaRPr lang="ru-RU" sz="1800">
                        <a:effectLst/>
                        <a:latin typeface="Calibri"/>
                        <a:ea typeface="Calibri"/>
                        <a:cs typeface="Times New Roman"/>
                      </a:endParaRPr>
                    </a:p>
                  </a:txBody>
                  <a:tcPr marT="0" marB="0"/>
                </a:tc>
              </a:tr>
              <a:tr h="182880">
                <a:tc>
                  <a:txBody>
                    <a:bodyPr/>
                    <a:lstStyle/>
                    <a:p>
                      <a:pPr indent="109855" algn="just">
                        <a:lnSpc>
                          <a:spcPct val="106000"/>
                        </a:lnSpc>
                        <a:spcAft>
                          <a:spcPts val="0"/>
                        </a:spcAft>
                      </a:pPr>
                      <a:r>
                        <a:rPr lang="ru-RU" sz="1400">
                          <a:effectLst/>
                        </a:rPr>
                        <a:t>% непрерывности зеленого каркаса</a:t>
                      </a:r>
                      <a:endParaRPr lang="ru-RU" sz="1800">
                        <a:effectLst/>
                        <a:latin typeface="Calibri"/>
                        <a:ea typeface="Calibri"/>
                        <a:cs typeface="Times New Roman"/>
                      </a:endParaRPr>
                    </a:p>
                  </a:txBody>
                  <a:tcPr marT="0" marB="0"/>
                </a:tc>
                <a:tc>
                  <a:txBody>
                    <a:bodyPr/>
                    <a:lstStyle/>
                    <a:p>
                      <a:pPr algn="ctr">
                        <a:lnSpc>
                          <a:spcPct val="106000"/>
                        </a:lnSpc>
                        <a:spcAft>
                          <a:spcPts val="0"/>
                        </a:spcAft>
                      </a:pPr>
                      <a:r>
                        <a:rPr lang="ru-RU" sz="1400" dirty="0">
                          <a:effectLst/>
                        </a:rPr>
                        <a:t>87</a:t>
                      </a:r>
                      <a:endParaRPr lang="ru-RU" sz="1800" dirty="0">
                        <a:effectLst/>
                        <a:latin typeface="Calibri"/>
                        <a:ea typeface="Calibri"/>
                        <a:cs typeface="Times New Roman"/>
                      </a:endParaRPr>
                    </a:p>
                  </a:txBody>
                  <a:tcPr marT="0" marB="0"/>
                </a:tc>
                <a:tc>
                  <a:txBody>
                    <a:bodyPr/>
                    <a:lstStyle/>
                    <a:p>
                      <a:pPr algn="ctr">
                        <a:lnSpc>
                          <a:spcPct val="106000"/>
                        </a:lnSpc>
                        <a:spcAft>
                          <a:spcPts val="0"/>
                        </a:spcAft>
                      </a:pPr>
                      <a:r>
                        <a:rPr lang="ru-RU" sz="1400" dirty="0">
                          <a:effectLst/>
                        </a:rPr>
                        <a:t>93</a:t>
                      </a:r>
                      <a:endParaRPr lang="ru-RU" sz="1800" dirty="0">
                        <a:effectLst/>
                        <a:latin typeface="Calibri"/>
                        <a:ea typeface="Calibri"/>
                        <a:cs typeface="Times New Roman"/>
                      </a:endParaRPr>
                    </a:p>
                  </a:txBody>
                  <a:tcPr marT="0" marB="0"/>
                </a:tc>
              </a:tr>
              <a:tr h="335280">
                <a:tc>
                  <a:txBody>
                    <a:bodyPr/>
                    <a:lstStyle/>
                    <a:p>
                      <a:pPr indent="109855" algn="just">
                        <a:lnSpc>
                          <a:spcPct val="106000"/>
                        </a:lnSpc>
                        <a:spcAft>
                          <a:spcPts val="0"/>
                        </a:spcAft>
                      </a:pPr>
                      <a:r>
                        <a:rPr lang="ru-RU" sz="1400">
                          <a:effectLst/>
                        </a:rPr>
                        <a:t>Площадь озелененных территорий общего пользования, м на одного человека</a:t>
                      </a:r>
                      <a:endParaRPr lang="ru-RU" sz="1800">
                        <a:effectLst/>
                        <a:latin typeface="Calibri"/>
                        <a:ea typeface="Calibri"/>
                        <a:cs typeface="Times New Roman"/>
                      </a:endParaRPr>
                    </a:p>
                  </a:txBody>
                  <a:tcPr marT="0" marB="0"/>
                </a:tc>
                <a:tc>
                  <a:txBody>
                    <a:bodyPr/>
                    <a:lstStyle/>
                    <a:p>
                      <a:pPr algn="ctr">
                        <a:lnSpc>
                          <a:spcPct val="106000"/>
                        </a:lnSpc>
                        <a:spcAft>
                          <a:spcPts val="0"/>
                        </a:spcAft>
                      </a:pPr>
                      <a:r>
                        <a:rPr lang="ru-RU" sz="1400">
                          <a:effectLst/>
                        </a:rPr>
                        <a:t>18,3</a:t>
                      </a:r>
                      <a:endParaRPr lang="ru-RU" sz="1800">
                        <a:effectLst/>
                        <a:latin typeface="Calibri"/>
                        <a:ea typeface="Calibri"/>
                        <a:cs typeface="Times New Roman"/>
                      </a:endParaRPr>
                    </a:p>
                  </a:txBody>
                  <a:tcPr marT="0" marB="0"/>
                </a:tc>
                <a:tc>
                  <a:txBody>
                    <a:bodyPr/>
                    <a:lstStyle/>
                    <a:p>
                      <a:pPr algn="ctr">
                        <a:lnSpc>
                          <a:spcPct val="106000"/>
                        </a:lnSpc>
                        <a:spcAft>
                          <a:spcPts val="0"/>
                        </a:spcAft>
                      </a:pPr>
                      <a:r>
                        <a:rPr lang="ru-RU" sz="1400" dirty="0">
                          <a:effectLst/>
                        </a:rPr>
                        <a:t>18,5</a:t>
                      </a:r>
                      <a:endParaRPr lang="ru-RU" sz="1800" dirty="0">
                        <a:effectLst/>
                        <a:latin typeface="Calibri"/>
                        <a:ea typeface="Calibri"/>
                        <a:cs typeface="Times New Roman"/>
                      </a:endParaRPr>
                    </a:p>
                  </a:txBody>
                  <a:tcPr marT="0" marB="0"/>
                </a:tc>
              </a:tr>
              <a:tr h="335280">
                <a:tc>
                  <a:txBody>
                    <a:bodyPr/>
                    <a:lstStyle/>
                    <a:p>
                      <a:pPr indent="109855" algn="just">
                        <a:lnSpc>
                          <a:spcPct val="106000"/>
                        </a:lnSpc>
                        <a:spcAft>
                          <a:spcPts val="0"/>
                        </a:spcAft>
                      </a:pPr>
                      <a:r>
                        <a:rPr lang="ru-RU" sz="1400">
                          <a:effectLst/>
                        </a:rPr>
                        <a:t>Расчетное число единовременных посетителей территории парков, лесопарков, лесов, зеленых зон, чел/га</a:t>
                      </a:r>
                      <a:endParaRPr lang="ru-RU" sz="1800">
                        <a:effectLst/>
                        <a:latin typeface="Calibri"/>
                        <a:ea typeface="Calibri"/>
                        <a:cs typeface="Times New Roman"/>
                      </a:endParaRPr>
                    </a:p>
                  </a:txBody>
                  <a:tcPr marT="0" marB="0"/>
                </a:tc>
                <a:tc>
                  <a:txBody>
                    <a:bodyPr/>
                    <a:lstStyle/>
                    <a:p>
                      <a:pPr algn="ctr">
                        <a:lnSpc>
                          <a:spcPct val="106000"/>
                        </a:lnSpc>
                        <a:spcAft>
                          <a:spcPts val="0"/>
                        </a:spcAft>
                      </a:pPr>
                      <a:r>
                        <a:rPr lang="ru-RU" sz="1400">
                          <a:effectLst/>
                        </a:rPr>
                        <a:t>370</a:t>
                      </a:r>
                      <a:endParaRPr lang="ru-RU" sz="1800">
                        <a:effectLst/>
                        <a:latin typeface="Calibri"/>
                        <a:ea typeface="Calibri"/>
                        <a:cs typeface="Times New Roman"/>
                      </a:endParaRPr>
                    </a:p>
                  </a:txBody>
                  <a:tcPr marT="0" marB="0"/>
                </a:tc>
                <a:tc>
                  <a:txBody>
                    <a:bodyPr/>
                    <a:lstStyle/>
                    <a:p>
                      <a:pPr algn="ctr">
                        <a:lnSpc>
                          <a:spcPct val="106000"/>
                        </a:lnSpc>
                        <a:spcAft>
                          <a:spcPts val="0"/>
                        </a:spcAft>
                      </a:pPr>
                      <a:r>
                        <a:rPr lang="ru-RU" sz="1400" dirty="0">
                          <a:effectLst/>
                        </a:rPr>
                        <a:t>342</a:t>
                      </a:r>
                      <a:endParaRPr lang="ru-RU" sz="1800" dirty="0">
                        <a:effectLst/>
                        <a:latin typeface="Calibri"/>
                        <a:ea typeface="Calibri"/>
                        <a:cs typeface="Times New Roman"/>
                      </a:endParaRPr>
                    </a:p>
                  </a:txBody>
                  <a:tcPr marT="0" marB="0"/>
                </a:tc>
              </a:tr>
              <a:tr h="335280">
                <a:tc>
                  <a:txBody>
                    <a:bodyPr/>
                    <a:lstStyle/>
                    <a:p>
                      <a:pPr indent="109855" algn="just">
                        <a:lnSpc>
                          <a:spcPct val="106000"/>
                        </a:lnSpc>
                        <a:spcAft>
                          <a:spcPts val="0"/>
                        </a:spcAft>
                      </a:pPr>
                      <a:r>
                        <a:rPr lang="ru-RU" sz="1400">
                          <a:effectLst/>
                        </a:rPr>
                        <a:t>Время доступности городских и районных парков на общественном транспорте, мин</a:t>
                      </a:r>
                      <a:endParaRPr lang="ru-RU" sz="1800">
                        <a:effectLst/>
                        <a:latin typeface="Calibri"/>
                        <a:ea typeface="Calibri"/>
                        <a:cs typeface="Times New Roman"/>
                      </a:endParaRPr>
                    </a:p>
                  </a:txBody>
                  <a:tcPr marT="0" marB="0"/>
                </a:tc>
                <a:tc>
                  <a:txBody>
                    <a:bodyPr/>
                    <a:lstStyle/>
                    <a:p>
                      <a:pPr algn="ctr">
                        <a:lnSpc>
                          <a:spcPct val="106000"/>
                        </a:lnSpc>
                        <a:spcAft>
                          <a:spcPts val="0"/>
                        </a:spcAft>
                      </a:pPr>
                      <a:r>
                        <a:rPr lang="en-US" sz="1400" dirty="0">
                          <a:effectLst/>
                        </a:rPr>
                        <a:t>Max </a:t>
                      </a:r>
                      <a:r>
                        <a:rPr lang="ru-RU" sz="1400" dirty="0">
                          <a:effectLst/>
                        </a:rPr>
                        <a:t>= 20, соответствует норме</a:t>
                      </a:r>
                      <a:endParaRPr lang="ru-RU" sz="1800" dirty="0">
                        <a:effectLst/>
                        <a:latin typeface="Calibri"/>
                        <a:ea typeface="Calibri"/>
                        <a:cs typeface="Times New Roman"/>
                      </a:endParaRPr>
                    </a:p>
                  </a:txBody>
                  <a:tcPr marT="0" marB="0"/>
                </a:tc>
                <a:tc>
                  <a:txBody>
                    <a:bodyPr/>
                    <a:lstStyle/>
                    <a:p>
                      <a:pPr algn="ctr">
                        <a:lnSpc>
                          <a:spcPct val="106000"/>
                        </a:lnSpc>
                        <a:spcAft>
                          <a:spcPts val="0"/>
                        </a:spcAft>
                      </a:pPr>
                      <a:r>
                        <a:rPr lang="en-US" sz="1400" dirty="0">
                          <a:effectLst/>
                        </a:rPr>
                        <a:t>Max </a:t>
                      </a:r>
                      <a:r>
                        <a:rPr lang="ru-RU" sz="1400" dirty="0">
                          <a:effectLst/>
                        </a:rPr>
                        <a:t>= 20, соответствует норме</a:t>
                      </a:r>
                      <a:endParaRPr lang="ru-RU" sz="1800" dirty="0">
                        <a:effectLst/>
                        <a:latin typeface="Calibri"/>
                        <a:ea typeface="Calibri"/>
                        <a:cs typeface="Times New Roman"/>
                      </a:endParaRPr>
                    </a:p>
                  </a:txBody>
                  <a:tcPr marT="0" marB="0"/>
                </a:tc>
              </a:tr>
            </a:tbl>
          </a:graphicData>
        </a:graphic>
      </p:graphicFrame>
      <p:sp>
        <p:nvSpPr>
          <p:cNvPr id="11" name="TextBox 10"/>
          <p:cNvSpPr txBox="1"/>
          <p:nvPr/>
        </p:nvSpPr>
        <p:spPr>
          <a:xfrm>
            <a:off x="1507769" y="861031"/>
            <a:ext cx="4224469" cy="369332"/>
          </a:xfrm>
          <a:prstGeom prst="rect">
            <a:avLst/>
          </a:prstGeom>
          <a:noFill/>
        </p:spPr>
        <p:txBody>
          <a:bodyPr wrap="square" rtlCol="0">
            <a:spAutoFit/>
          </a:bodyPr>
          <a:lstStyle/>
          <a:p>
            <a:r>
              <a:rPr lang="ru-RU" b="1" dirty="0" smtClean="0">
                <a:solidFill>
                  <a:schemeClr val="tx2"/>
                </a:solidFill>
              </a:rPr>
              <a:t>Существующее положение</a:t>
            </a:r>
            <a:endParaRPr lang="ru-RU" b="1" dirty="0">
              <a:solidFill>
                <a:schemeClr val="tx2"/>
              </a:solidFill>
            </a:endParaRPr>
          </a:p>
        </p:txBody>
      </p:sp>
      <p:sp>
        <p:nvSpPr>
          <p:cNvPr id="12" name="TextBox 11"/>
          <p:cNvSpPr txBox="1"/>
          <p:nvPr/>
        </p:nvSpPr>
        <p:spPr>
          <a:xfrm>
            <a:off x="6789332" y="877255"/>
            <a:ext cx="4224469" cy="369332"/>
          </a:xfrm>
          <a:prstGeom prst="rect">
            <a:avLst/>
          </a:prstGeom>
          <a:noFill/>
        </p:spPr>
        <p:txBody>
          <a:bodyPr wrap="square" rtlCol="0">
            <a:spAutoFit/>
          </a:bodyPr>
          <a:lstStyle/>
          <a:p>
            <a:r>
              <a:rPr lang="ru-RU" b="1" dirty="0" smtClean="0">
                <a:solidFill>
                  <a:schemeClr val="tx2"/>
                </a:solidFill>
              </a:rPr>
              <a:t>Проектные предложения</a:t>
            </a:r>
            <a:endParaRPr lang="ru-RU" b="1" dirty="0">
              <a:solidFill>
                <a:schemeClr val="tx2"/>
              </a:solidFill>
            </a:endParaRPr>
          </a:p>
        </p:txBody>
      </p:sp>
      <p:pic>
        <p:nvPicPr>
          <p:cNvPr id="10" name="Рисунок 9"/>
          <p:cNvPicPr/>
          <p:nvPr/>
        </p:nvPicPr>
        <p:blipFill>
          <a:blip r:embed="rId2" cstate="print">
            <a:extLst>
              <a:ext uri="{28A0092B-C50C-407E-A947-70E740481C1C}">
                <a14:useLocalDpi xmlns:a14="http://schemas.microsoft.com/office/drawing/2010/main" val="0"/>
              </a:ext>
            </a:extLst>
          </a:blip>
          <a:stretch>
            <a:fillRect/>
          </a:stretch>
        </p:blipFill>
        <p:spPr>
          <a:xfrm>
            <a:off x="1507769" y="1415029"/>
            <a:ext cx="2617925" cy="2541622"/>
          </a:xfrm>
          <a:prstGeom prst="rect">
            <a:avLst/>
          </a:prstGeom>
        </p:spPr>
      </p:pic>
      <p:pic>
        <p:nvPicPr>
          <p:cNvPr id="14" name="Рисунок 13"/>
          <p:cNvPicPr/>
          <p:nvPr/>
        </p:nvPicPr>
        <p:blipFill>
          <a:blip r:embed="rId3" cstate="print">
            <a:extLst>
              <a:ext uri="{28A0092B-C50C-407E-A947-70E740481C1C}">
                <a14:useLocalDpi xmlns:a14="http://schemas.microsoft.com/office/drawing/2010/main" val="0"/>
              </a:ext>
            </a:extLst>
          </a:blip>
          <a:stretch>
            <a:fillRect/>
          </a:stretch>
        </p:blipFill>
        <p:spPr>
          <a:xfrm>
            <a:off x="6745416" y="1293138"/>
            <a:ext cx="3141483" cy="2785404"/>
          </a:xfrm>
          <a:prstGeom prst="rect">
            <a:avLst/>
          </a:prstGeom>
        </p:spPr>
      </p:pic>
    </p:spTree>
    <p:extLst>
      <p:ext uri="{BB962C8B-B14F-4D97-AF65-F5344CB8AC3E}">
        <p14:creationId xmlns:p14="http://schemas.microsoft.com/office/powerpoint/2010/main" val="1910484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00MGSU (2)">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heme100MGSU" id="{D5A6EDB4-B4CE-4286-B151-D7FC61C2650A}" vid="{83023D97-9F81-432A-BA83-BC0336994F78}"/>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theme100MGSU (2)</Template>
  <TotalTime>1217</TotalTime>
  <Words>685</Words>
  <Application>Microsoft Office PowerPoint</Application>
  <PresentationFormat>Произвольный</PresentationFormat>
  <Paragraphs>104</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theme100MGSU (2)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Шведов Стефан Андреевич</dc:creator>
  <cp:lastModifiedBy>Пользователь Windows</cp:lastModifiedBy>
  <cp:revision>18</cp:revision>
  <dcterms:created xsi:type="dcterms:W3CDTF">2021-05-12T13:30:52Z</dcterms:created>
  <dcterms:modified xsi:type="dcterms:W3CDTF">2021-05-14T05:26:58Z</dcterms:modified>
</cp:coreProperties>
</file>